
<file path=[Content_Types].xml><?xml version="1.0" encoding="utf-8"?>
<Types xmlns="http://schemas.openxmlformats.org/package/2006/content-types">
  <Default Extension="xml" ContentType="application/xml"/>
  <Default Extension="jpg" ContentType="image/jpeg"/>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36" r:id="rId1"/>
  </p:sldMasterIdLst>
  <p:notesMasterIdLst>
    <p:notesMasterId r:id="rId33"/>
  </p:notesMasterIdLst>
  <p:sldIdLst>
    <p:sldId id="256" r:id="rId2"/>
    <p:sldId id="288" r:id="rId3"/>
    <p:sldId id="257" r:id="rId4"/>
    <p:sldId id="271" r:id="rId5"/>
    <p:sldId id="258" r:id="rId6"/>
    <p:sldId id="259" r:id="rId7"/>
    <p:sldId id="272" r:id="rId8"/>
    <p:sldId id="260" r:id="rId9"/>
    <p:sldId id="261" r:id="rId10"/>
    <p:sldId id="262" r:id="rId11"/>
    <p:sldId id="273" r:id="rId12"/>
    <p:sldId id="263" r:id="rId13"/>
    <p:sldId id="264" r:id="rId14"/>
    <p:sldId id="266" r:id="rId15"/>
    <p:sldId id="267" r:id="rId16"/>
    <p:sldId id="268" r:id="rId17"/>
    <p:sldId id="269" r:id="rId18"/>
    <p:sldId id="274" r:id="rId19"/>
    <p:sldId id="275" r:id="rId20"/>
    <p:sldId id="276" r:id="rId21"/>
    <p:sldId id="277" r:id="rId22"/>
    <p:sldId id="278" r:id="rId23"/>
    <p:sldId id="279" r:id="rId24"/>
    <p:sldId id="280" r:id="rId25"/>
    <p:sldId id="281" r:id="rId26"/>
    <p:sldId id="282" r:id="rId27"/>
    <p:sldId id="283" r:id="rId28"/>
    <p:sldId id="285" r:id="rId29"/>
    <p:sldId id="284" r:id="rId30"/>
    <p:sldId id="286" r:id="rId31"/>
    <p:sldId id="287"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2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2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E5B950-77C0-2449-B37C-16D9EA3A68FE}" type="datetimeFigureOut">
              <a:rPr lang="en-US" smtClean="0"/>
              <a:t>1/29/18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C24266-FE1B-5645-A722-BDA4F373FF5E}" type="slidenum">
              <a:rPr lang="en-US" smtClean="0"/>
              <a:t>‹#›</a:t>
            </a:fld>
            <a:endParaRPr lang="en-US"/>
          </a:p>
        </p:txBody>
      </p:sp>
    </p:spTree>
    <p:extLst>
      <p:ext uri="{BB962C8B-B14F-4D97-AF65-F5344CB8AC3E}">
        <p14:creationId xmlns:p14="http://schemas.microsoft.com/office/powerpoint/2010/main" val="27354403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compiler </a:t>
            </a:r>
            <a:r>
              <a:rPr lang="en-US" dirty="0" err="1" smtClean="0"/>
              <a:t>makefile</a:t>
            </a:r>
            <a:r>
              <a:rPr lang="en-US" dirty="0" smtClean="0"/>
              <a:t> ~15mins</a:t>
            </a:r>
          </a:p>
          <a:p>
            <a:r>
              <a:rPr lang="en-US" dirty="0" err="1" smtClean="0"/>
              <a:t>printf</a:t>
            </a:r>
            <a:r>
              <a:rPr lang="en-US" baseline="0" dirty="0" smtClean="0"/>
              <a:t> </a:t>
            </a:r>
            <a:r>
              <a:rPr lang="en-US" baseline="0" dirty="0" err="1" smtClean="0"/>
              <a:t>scanf</a:t>
            </a:r>
            <a:r>
              <a:rPr lang="en-US" baseline="0" dirty="0" smtClean="0"/>
              <a:t> ~10 minutes</a:t>
            </a:r>
            <a:endParaRPr lang="en-US" dirty="0"/>
          </a:p>
        </p:txBody>
      </p:sp>
      <p:sp>
        <p:nvSpPr>
          <p:cNvPr id="4" name="Slide Number Placeholder 3"/>
          <p:cNvSpPr>
            <a:spLocks noGrp="1"/>
          </p:cNvSpPr>
          <p:nvPr>
            <p:ph type="sldNum" sz="quarter" idx="10"/>
          </p:nvPr>
        </p:nvSpPr>
        <p:spPr/>
        <p:txBody>
          <a:bodyPr/>
          <a:lstStyle/>
          <a:p>
            <a:fld id="{03C24266-FE1B-5645-A722-BDA4F373FF5E}" type="slidenum">
              <a:rPr lang="en-US" smtClean="0"/>
              <a:t>3</a:t>
            </a:fld>
            <a:endParaRPr lang="en-US"/>
          </a:p>
        </p:txBody>
      </p:sp>
    </p:spTree>
    <p:extLst>
      <p:ext uri="{BB962C8B-B14F-4D97-AF65-F5344CB8AC3E}">
        <p14:creationId xmlns:p14="http://schemas.microsoft.com/office/powerpoint/2010/main" val="1377285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aseline="30000">
                <a:solidFill>
                  <a:schemeClr val="tx1"/>
                </a:solidFill>
                <a:latin typeface="Times New Roman" charset="0"/>
                <a:ea typeface="ＭＳ Ｐゴシック" charset="0"/>
              </a:defRPr>
            </a:lvl1pPr>
            <a:lvl2pPr marL="742950" indent="-285750">
              <a:defRPr sz="2000" baseline="30000">
                <a:solidFill>
                  <a:schemeClr val="tx1"/>
                </a:solidFill>
                <a:latin typeface="Times New Roman" charset="0"/>
                <a:ea typeface="ＭＳ Ｐゴシック" charset="0"/>
              </a:defRPr>
            </a:lvl2pPr>
            <a:lvl3pPr marL="1143000" indent="-228600">
              <a:defRPr sz="2000" baseline="30000">
                <a:solidFill>
                  <a:schemeClr val="tx1"/>
                </a:solidFill>
                <a:latin typeface="Times New Roman" charset="0"/>
                <a:ea typeface="ＭＳ Ｐゴシック" charset="0"/>
              </a:defRPr>
            </a:lvl3pPr>
            <a:lvl4pPr marL="1600200" indent="-228600">
              <a:defRPr sz="2000" baseline="30000">
                <a:solidFill>
                  <a:schemeClr val="tx1"/>
                </a:solidFill>
                <a:latin typeface="Times New Roman" charset="0"/>
                <a:ea typeface="ＭＳ Ｐゴシック" charset="0"/>
              </a:defRPr>
            </a:lvl4pPr>
            <a:lvl5pPr marL="2057400" indent="-228600">
              <a:defRPr sz="2000" baseline="30000">
                <a:solidFill>
                  <a:schemeClr val="tx1"/>
                </a:solidFill>
                <a:latin typeface="Times New Roman" charset="0"/>
                <a:ea typeface="ＭＳ Ｐゴシック" charset="0"/>
              </a:defRPr>
            </a:lvl5pPr>
            <a:lvl6pPr marL="2514600" indent="-228600" eaLnBrk="0" fontAlgn="base" hangingPunct="0">
              <a:spcBef>
                <a:spcPct val="15000"/>
              </a:spcBef>
              <a:spcAft>
                <a:spcPct val="0"/>
              </a:spcAft>
              <a:defRPr sz="2000" baseline="30000">
                <a:solidFill>
                  <a:schemeClr val="tx1"/>
                </a:solidFill>
                <a:latin typeface="Times New Roman" charset="0"/>
                <a:ea typeface="ＭＳ Ｐゴシック" charset="0"/>
              </a:defRPr>
            </a:lvl6pPr>
            <a:lvl7pPr marL="2971800" indent="-228600" eaLnBrk="0" fontAlgn="base" hangingPunct="0">
              <a:spcBef>
                <a:spcPct val="15000"/>
              </a:spcBef>
              <a:spcAft>
                <a:spcPct val="0"/>
              </a:spcAft>
              <a:defRPr sz="2000" baseline="30000">
                <a:solidFill>
                  <a:schemeClr val="tx1"/>
                </a:solidFill>
                <a:latin typeface="Times New Roman" charset="0"/>
                <a:ea typeface="ＭＳ Ｐゴシック" charset="0"/>
              </a:defRPr>
            </a:lvl7pPr>
            <a:lvl8pPr marL="3429000" indent="-228600" eaLnBrk="0" fontAlgn="base" hangingPunct="0">
              <a:spcBef>
                <a:spcPct val="15000"/>
              </a:spcBef>
              <a:spcAft>
                <a:spcPct val="0"/>
              </a:spcAft>
              <a:defRPr sz="2000" baseline="30000">
                <a:solidFill>
                  <a:schemeClr val="tx1"/>
                </a:solidFill>
                <a:latin typeface="Times New Roman" charset="0"/>
                <a:ea typeface="ＭＳ Ｐゴシック" charset="0"/>
              </a:defRPr>
            </a:lvl8pPr>
            <a:lvl9pPr marL="3886200" indent="-228600" eaLnBrk="0" fontAlgn="base" hangingPunct="0">
              <a:spcBef>
                <a:spcPct val="15000"/>
              </a:spcBef>
              <a:spcAft>
                <a:spcPct val="0"/>
              </a:spcAft>
              <a:defRPr sz="2000" baseline="30000">
                <a:solidFill>
                  <a:schemeClr val="tx1"/>
                </a:solidFill>
                <a:latin typeface="Times New Roman" charset="0"/>
                <a:ea typeface="ＭＳ Ｐゴシック" charset="0"/>
              </a:defRPr>
            </a:lvl9pPr>
          </a:lstStyle>
          <a:p>
            <a:fld id="{2D4EE289-0131-5E40-A1F0-69DF7187C83A}" type="slidenum">
              <a:rPr lang="en-US" sz="1200" baseline="0"/>
              <a:pPr/>
              <a:t>5</a:t>
            </a:fld>
            <a:endParaRPr lang="en-US" sz="1200" baseline="0"/>
          </a:p>
        </p:txBody>
      </p:sp>
      <p:sp>
        <p:nvSpPr>
          <p:cNvPr id="83971" name="Rectangle 1026"/>
          <p:cNvSpPr>
            <a:spLocks noGrp="1" noRot="1" noChangeAspect="1" noChangeArrowheads="1" noTextEdit="1"/>
          </p:cNvSpPr>
          <p:nvPr>
            <p:ph type="sldImg"/>
          </p:nvPr>
        </p:nvSpPr>
        <p:spPr>
          <a:ln/>
        </p:spPr>
      </p:sp>
      <p:sp>
        <p:nvSpPr>
          <p:cNvPr id="8397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aseline="30000">
                <a:solidFill>
                  <a:schemeClr val="tx1"/>
                </a:solidFill>
                <a:latin typeface="Times New Roman" charset="0"/>
                <a:ea typeface="ＭＳ Ｐゴシック" charset="0"/>
              </a:defRPr>
            </a:lvl1pPr>
            <a:lvl2pPr marL="742950" indent="-285750">
              <a:defRPr sz="2000" baseline="30000">
                <a:solidFill>
                  <a:schemeClr val="tx1"/>
                </a:solidFill>
                <a:latin typeface="Times New Roman" charset="0"/>
                <a:ea typeface="ＭＳ Ｐゴシック" charset="0"/>
              </a:defRPr>
            </a:lvl2pPr>
            <a:lvl3pPr marL="1143000" indent="-228600">
              <a:defRPr sz="2000" baseline="30000">
                <a:solidFill>
                  <a:schemeClr val="tx1"/>
                </a:solidFill>
                <a:latin typeface="Times New Roman" charset="0"/>
                <a:ea typeface="ＭＳ Ｐゴシック" charset="0"/>
              </a:defRPr>
            </a:lvl3pPr>
            <a:lvl4pPr marL="1600200" indent="-228600">
              <a:defRPr sz="2000" baseline="30000">
                <a:solidFill>
                  <a:schemeClr val="tx1"/>
                </a:solidFill>
                <a:latin typeface="Times New Roman" charset="0"/>
                <a:ea typeface="ＭＳ Ｐゴシック" charset="0"/>
              </a:defRPr>
            </a:lvl4pPr>
            <a:lvl5pPr marL="2057400" indent="-228600">
              <a:defRPr sz="2000" baseline="30000">
                <a:solidFill>
                  <a:schemeClr val="tx1"/>
                </a:solidFill>
                <a:latin typeface="Times New Roman" charset="0"/>
                <a:ea typeface="ＭＳ Ｐゴシック" charset="0"/>
              </a:defRPr>
            </a:lvl5pPr>
            <a:lvl6pPr marL="2514600" indent="-228600" eaLnBrk="0" fontAlgn="base" hangingPunct="0">
              <a:spcBef>
                <a:spcPct val="15000"/>
              </a:spcBef>
              <a:spcAft>
                <a:spcPct val="0"/>
              </a:spcAft>
              <a:defRPr sz="2000" baseline="30000">
                <a:solidFill>
                  <a:schemeClr val="tx1"/>
                </a:solidFill>
                <a:latin typeface="Times New Roman" charset="0"/>
                <a:ea typeface="ＭＳ Ｐゴシック" charset="0"/>
              </a:defRPr>
            </a:lvl6pPr>
            <a:lvl7pPr marL="2971800" indent="-228600" eaLnBrk="0" fontAlgn="base" hangingPunct="0">
              <a:spcBef>
                <a:spcPct val="15000"/>
              </a:spcBef>
              <a:spcAft>
                <a:spcPct val="0"/>
              </a:spcAft>
              <a:defRPr sz="2000" baseline="30000">
                <a:solidFill>
                  <a:schemeClr val="tx1"/>
                </a:solidFill>
                <a:latin typeface="Times New Roman" charset="0"/>
                <a:ea typeface="ＭＳ Ｐゴシック" charset="0"/>
              </a:defRPr>
            </a:lvl7pPr>
            <a:lvl8pPr marL="3429000" indent="-228600" eaLnBrk="0" fontAlgn="base" hangingPunct="0">
              <a:spcBef>
                <a:spcPct val="15000"/>
              </a:spcBef>
              <a:spcAft>
                <a:spcPct val="0"/>
              </a:spcAft>
              <a:defRPr sz="2000" baseline="30000">
                <a:solidFill>
                  <a:schemeClr val="tx1"/>
                </a:solidFill>
                <a:latin typeface="Times New Roman" charset="0"/>
                <a:ea typeface="ＭＳ Ｐゴシック" charset="0"/>
              </a:defRPr>
            </a:lvl8pPr>
            <a:lvl9pPr marL="3886200" indent="-228600" eaLnBrk="0" fontAlgn="base" hangingPunct="0">
              <a:spcBef>
                <a:spcPct val="15000"/>
              </a:spcBef>
              <a:spcAft>
                <a:spcPct val="0"/>
              </a:spcAft>
              <a:defRPr sz="2000" baseline="30000">
                <a:solidFill>
                  <a:schemeClr val="tx1"/>
                </a:solidFill>
                <a:latin typeface="Times New Roman" charset="0"/>
                <a:ea typeface="ＭＳ Ｐゴシック" charset="0"/>
              </a:defRPr>
            </a:lvl9pPr>
          </a:lstStyle>
          <a:p>
            <a:fld id="{9B26BA56-8523-954C-918D-D61FBF70F0DB}" type="slidenum">
              <a:rPr lang="en-US" sz="1200" baseline="0"/>
              <a:pPr/>
              <a:t>8</a:t>
            </a:fld>
            <a:endParaRPr lang="en-US" sz="1200" baseline="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all, </a:t>
            </a:r>
            <a:r>
              <a:rPr lang="en-US" baseline="0" dirty="0" err="1" smtClean="0"/>
              <a:t>factorial_program</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3C24266-FE1B-5645-A722-BDA4F373FF5E}" type="slidenum">
              <a:rPr lang="en-US" smtClean="0"/>
              <a:t>13</a:t>
            </a:fld>
            <a:endParaRPr lang="en-US"/>
          </a:p>
        </p:txBody>
      </p:sp>
    </p:spTree>
    <p:extLst>
      <p:ext uri="{BB962C8B-B14F-4D97-AF65-F5344CB8AC3E}">
        <p14:creationId xmlns:p14="http://schemas.microsoft.com/office/powerpoint/2010/main" val="3536077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indices start</a:t>
            </a:r>
            <a:r>
              <a:rPr lang="en-US" baseline="0" dirty="0" smtClean="0"/>
              <a:t> at [0][0]</a:t>
            </a:r>
            <a:endParaRPr lang="en-US" dirty="0"/>
          </a:p>
        </p:txBody>
      </p:sp>
      <p:sp>
        <p:nvSpPr>
          <p:cNvPr id="4" name="Slide Number Placeholder 3"/>
          <p:cNvSpPr>
            <a:spLocks noGrp="1"/>
          </p:cNvSpPr>
          <p:nvPr>
            <p:ph type="sldNum" sz="quarter" idx="10"/>
          </p:nvPr>
        </p:nvSpPr>
        <p:spPr/>
        <p:txBody>
          <a:bodyPr/>
          <a:lstStyle/>
          <a:p>
            <a:fld id="{03C24266-FE1B-5645-A722-BDA4F373FF5E}" type="slidenum">
              <a:rPr lang="en-US" smtClean="0"/>
              <a:t>24</a:t>
            </a:fld>
            <a:endParaRPr lang="en-US"/>
          </a:p>
        </p:txBody>
      </p:sp>
    </p:spTree>
    <p:extLst>
      <p:ext uri="{BB962C8B-B14F-4D97-AF65-F5344CB8AC3E}">
        <p14:creationId xmlns:p14="http://schemas.microsoft.com/office/powerpoint/2010/main" val="162871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A6C5D-B7EA-2940-9EDF-F665C183A579}"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03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FAF76D-E162-4E28-BEA1-1CF599382ECD}" type="datetimeFigureOut">
              <a:rPr lang="en-US" smtClean="0"/>
              <a:t>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FF698-EC92-4894-AD7F-815B7DE4EFDC}" type="slidenum">
              <a:rPr lang="en-US" smtClean="0"/>
              <a:t>‹#›</a:t>
            </a:fld>
            <a:endParaRPr lang="en-US"/>
          </a:p>
        </p:txBody>
      </p:sp>
    </p:spTree>
    <p:extLst>
      <p:ext uri="{BB962C8B-B14F-4D97-AF65-F5344CB8AC3E}">
        <p14:creationId xmlns:p14="http://schemas.microsoft.com/office/powerpoint/2010/main" val="422601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FAF76D-E162-4E28-BEA1-1CF599382ECD}" type="datetimeFigureOut">
              <a:rPr lang="en-US" smtClean="0"/>
              <a:t>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FF698-EC92-4894-AD7F-815B7DE4EFDC}" type="slidenum">
              <a:rPr lang="en-US" smtClean="0"/>
              <a:t>‹#›</a:t>
            </a:fld>
            <a:endParaRPr lang="en-US"/>
          </a:p>
        </p:txBody>
      </p:sp>
    </p:spTree>
    <p:extLst>
      <p:ext uri="{BB962C8B-B14F-4D97-AF65-F5344CB8AC3E}">
        <p14:creationId xmlns:p14="http://schemas.microsoft.com/office/powerpoint/2010/main" val="43175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FAF76D-E162-4E28-BEA1-1CF599382ECD}" type="datetimeFigureOut">
              <a:rPr lang="en-US" smtClean="0"/>
              <a:t>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FF698-EC92-4894-AD7F-815B7DE4EFDC}" type="slidenum">
              <a:rPr lang="en-US" smtClean="0"/>
              <a:t>‹#›</a:t>
            </a:fld>
            <a:endParaRPr lang="en-US"/>
          </a:p>
        </p:txBody>
      </p:sp>
    </p:spTree>
    <p:extLst>
      <p:ext uri="{BB962C8B-B14F-4D97-AF65-F5344CB8AC3E}">
        <p14:creationId xmlns:p14="http://schemas.microsoft.com/office/powerpoint/2010/main" val="368074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FAF76D-E162-4E28-BEA1-1CF599382ECD}" type="datetimeFigureOut">
              <a:rPr lang="en-US" smtClean="0"/>
              <a:t>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FF698-EC92-4894-AD7F-815B7DE4EFDC}"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2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FAF76D-E162-4E28-BEA1-1CF599382ECD}" type="datetimeFigureOut">
              <a:rPr lang="en-US" smtClean="0"/>
              <a:t>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FF698-EC92-4894-AD7F-815B7DE4EFDC}" type="slidenum">
              <a:rPr lang="en-US" smtClean="0"/>
              <a:t>‹#›</a:t>
            </a:fld>
            <a:endParaRPr lang="en-US"/>
          </a:p>
        </p:txBody>
      </p:sp>
    </p:spTree>
    <p:extLst>
      <p:ext uri="{BB962C8B-B14F-4D97-AF65-F5344CB8AC3E}">
        <p14:creationId xmlns:p14="http://schemas.microsoft.com/office/powerpoint/2010/main" val="3713639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FAF76D-E162-4E28-BEA1-1CF599382ECD}" type="datetimeFigureOut">
              <a:rPr lang="en-US" smtClean="0"/>
              <a:t>1/29/18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0FF698-EC92-4894-AD7F-815B7DE4EFDC}" type="slidenum">
              <a:rPr lang="en-US" smtClean="0"/>
              <a:t>‹#›</a:t>
            </a:fld>
            <a:endParaRPr lang="en-US"/>
          </a:p>
        </p:txBody>
      </p:sp>
    </p:spTree>
    <p:extLst>
      <p:ext uri="{BB962C8B-B14F-4D97-AF65-F5344CB8AC3E}">
        <p14:creationId xmlns:p14="http://schemas.microsoft.com/office/powerpoint/2010/main" val="382164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FAF76D-E162-4E28-BEA1-1CF599382ECD}" type="datetimeFigureOut">
              <a:rPr lang="en-US" smtClean="0"/>
              <a:t>1/29/18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0FF698-EC92-4894-AD7F-815B7DE4EFDC}" type="slidenum">
              <a:rPr lang="en-US" smtClean="0"/>
              <a:t>‹#›</a:t>
            </a:fld>
            <a:endParaRPr lang="en-US"/>
          </a:p>
        </p:txBody>
      </p:sp>
    </p:spTree>
    <p:extLst>
      <p:ext uri="{BB962C8B-B14F-4D97-AF65-F5344CB8AC3E}">
        <p14:creationId xmlns:p14="http://schemas.microsoft.com/office/powerpoint/2010/main" val="91200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BFAF76D-E162-4E28-BEA1-1CF599382ECD}" type="datetimeFigureOut">
              <a:rPr lang="en-US" smtClean="0"/>
              <a:t>1/29/18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B0FF698-EC92-4894-AD7F-815B7DE4EFDC}" type="slidenum">
              <a:rPr lang="en-US" smtClean="0"/>
              <a:t>‹#›</a:t>
            </a:fld>
            <a:endParaRPr lang="en-US"/>
          </a:p>
        </p:txBody>
      </p:sp>
    </p:spTree>
    <p:extLst>
      <p:ext uri="{BB962C8B-B14F-4D97-AF65-F5344CB8AC3E}">
        <p14:creationId xmlns:p14="http://schemas.microsoft.com/office/powerpoint/2010/main" val="3172232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BFAF76D-E162-4E28-BEA1-1CF599382ECD}" type="datetimeFigureOut">
              <a:rPr lang="en-US" smtClean="0"/>
              <a:t>1/29/18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0FF698-EC92-4894-AD7F-815B7DE4EFDC}" type="slidenum">
              <a:rPr lang="en-US" smtClean="0"/>
              <a:t>‹#›</a:t>
            </a:fld>
            <a:endParaRPr lang="en-US"/>
          </a:p>
        </p:txBody>
      </p:sp>
    </p:spTree>
    <p:extLst>
      <p:ext uri="{BB962C8B-B14F-4D97-AF65-F5344CB8AC3E}">
        <p14:creationId xmlns:p14="http://schemas.microsoft.com/office/powerpoint/2010/main" val="3392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AF76D-E162-4E28-BEA1-1CF599382ECD}" type="datetimeFigureOut">
              <a:rPr lang="en-US" smtClean="0"/>
              <a:t>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FF698-EC92-4894-AD7F-815B7DE4EFDC}" type="slidenum">
              <a:rPr lang="en-US" smtClean="0"/>
              <a:t>‹#›</a:t>
            </a:fld>
            <a:endParaRPr lang="en-US"/>
          </a:p>
        </p:txBody>
      </p:sp>
    </p:spTree>
    <p:extLst>
      <p:ext uri="{BB962C8B-B14F-4D97-AF65-F5344CB8AC3E}">
        <p14:creationId xmlns:p14="http://schemas.microsoft.com/office/powerpoint/2010/main" val="31230895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42A6C5D-B7EA-2940-9EDF-F665C183A579}"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37448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mailto:vpallipuramkrishnamani@pacific.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Word_Document2.docx"/><Relationship Id="rId4" Type="http://schemas.openxmlformats.org/officeDocument/2006/relationships/image" Target="../media/image5.png"/><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1725" y="3032306"/>
            <a:ext cx="7772400" cy="1362075"/>
          </a:xfrm>
        </p:spPr>
        <p:txBody>
          <a:bodyPr>
            <a:noAutofit/>
          </a:bodyPr>
          <a:lstStyle/>
          <a:p>
            <a:r>
              <a:rPr lang="en-US" sz="4800" dirty="0" smtClean="0"/>
              <a:t>Computer Systems and Networks</a:t>
            </a:r>
            <a:endParaRPr lang="en-US" sz="4800" dirty="0"/>
          </a:p>
        </p:txBody>
      </p:sp>
      <p:sp>
        <p:nvSpPr>
          <p:cNvPr id="5" name="Text Placeholder 4"/>
          <p:cNvSpPr>
            <a:spLocks noGrp="1"/>
          </p:cNvSpPr>
          <p:nvPr>
            <p:ph type="body" idx="1"/>
          </p:nvPr>
        </p:nvSpPr>
        <p:spPr>
          <a:xfrm>
            <a:off x="781725" y="908243"/>
            <a:ext cx="7772400" cy="1500187"/>
          </a:xfrm>
        </p:spPr>
        <p:txBody>
          <a:bodyPr>
            <a:normAutofit/>
          </a:bodyPr>
          <a:lstStyle/>
          <a:p>
            <a:r>
              <a:rPr lang="en-US" sz="4400" dirty="0" smtClean="0"/>
              <a:t>Lecture 4: C Programming</a:t>
            </a:r>
          </a:p>
          <a:p>
            <a:r>
              <a:rPr lang="en-US" sz="4400" dirty="0" smtClean="0"/>
              <a:t>30</a:t>
            </a:r>
            <a:r>
              <a:rPr lang="en-US" sz="4400" baseline="30000" dirty="0" smtClean="0"/>
              <a:t>th</a:t>
            </a:r>
            <a:r>
              <a:rPr lang="en-US" sz="4400" dirty="0" smtClean="0"/>
              <a:t> January 2018</a:t>
            </a:r>
            <a:endParaRPr lang="en-US" sz="4400" dirty="0"/>
          </a:p>
        </p:txBody>
      </p:sp>
      <p:sp>
        <p:nvSpPr>
          <p:cNvPr id="6" name="Text Placeholder 4"/>
          <p:cNvSpPr txBox="1">
            <a:spLocks/>
          </p:cNvSpPr>
          <p:nvPr/>
        </p:nvSpPr>
        <p:spPr>
          <a:xfrm>
            <a:off x="874713" y="4503821"/>
            <a:ext cx="7772400" cy="1500187"/>
          </a:xfrm>
          <a:prstGeom prst="rect">
            <a:avLst/>
          </a:prstGeom>
        </p:spPr>
        <p:txBody>
          <a:bodyPr vert="horz" lIns="91440" tIns="45720" rIns="91440" bIns="45720" rtlCol="0" anchor="b">
            <a:norm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sz="2800" dirty="0" smtClean="0"/>
              <a:t>Dr. Pallipuram  (</a:t>
            </a:r>
            <a:r>
              <a:rPr lang="en-US" sz="2800" dirty="0" smtClean="0">
                <a:hlinkClick r:id="rId2"/>
              </a:rPr>
              <a:t>vpallipuramkrishnamani@pacific.edu</a:t>
            </a:r>
            <a:r>
              <a:rPr lang="en-US" sz="2800" dirty="0" smtClean="0"/>
              <a:t>)</a:t>
            </a:r>
          </a:p>
        </p:txBody>
      </p:sp>
      <p:sp>
        <p:nvSpPr>
          <p:cNvPr id="2" name="TextBox 1"/>
          <p:cNvSpPr txBox="1"/>
          <p:nvPr/>
        </p:nvSpPr>
        <p:spPr>
          <a:xfrm>
            <a:off x="2074460" y="6414448"/>
            <a:ext cx="5199797" cy="461665"/>
          </a:xfrm>
          <a:prstGeom prst="rect">
            <a:avLst/>
          </a:prstGeom>
          <a:noFill/>
        </p:spPr>
        <p:txBody>
          <a:bodyPr wrap="square" rtlCol="0">
            <a:spAutoFit/>
          </a:bodyPr>
          <a:lstStyle/>
          <a:p>
            <a:r>
              <a:rPr lang="en-US" dirty="0" smtClean="0"/>
              <a:t>University of the Pacific</a:t>
            </a:r>
            <a:endParaRPr lang="en-US" dirty="0"/>
          </a:p>
        </p:txBody>
      </p:sp>
    </p:spTree>
    <p:extLst>
      <p:ext uri="{BB962C8B-B14F-4D97-AF65-F5344CB8AC3E}">
        <p14:creationId xmlns:p14="http://schemas.microsoft.com/office/powerpoint/2010/main" val="14582355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System Goals</a:t>
            </a:r>
            <a:endParaRPr lang="en-US" dirty="0"/>
          </a:p>
        </p:txBody>
      </p:sp>
      <p:sp>
        <p:nvSpPr>
          <p:cNvPr id="4" name="Rectangle 3"/>
          <p:cNvSpPr/>
          <p:nvPr/>
        </p:nvSpPr>
        <p:spPr>
          <a:xfrm>
            <a:off x="1245931" y="2011446"/>
            <a:ext cx="3434804" cy="461665"/>
          </a:xfrm>
          <a:prstGeom prst="rect">
            <a:avLst/>
          </a:prstGeom>
        </p:spPr>
        <p:txBody>
          <a:bodyPr wrap="none">
            <a:spAutoFit/>
          </a:bodyPr>
          <a:lstStyle/>
          <a:p>
            <a:r>
              <a:rPr lang="en-US" dirty="0"/>
              <a:t>Security: OK to run file?</a:t>
            </a:r>
          </a:p>
        </p:txBody>
      </p:sp>
      <p:sp>
        <p:nvSpPr>
          <p:cNvPr id="8" name="Rectangle 7"/>
          <p:cNvSpPr/>
          <p:nvPr/>
        </p:nvSpPr>
        <p:spPr>
          <a:xfrm>
            <a:off x="409222" y="2828836"/>
            <a:ext cx="8734778" cy="830997"/>
          </a:xfrm>
          <a:prstGeom prst="rect">
            <a:avLst/>
          </a:prstGeom>
        </p:spPr>
        <p:txBody>
          <a:bodyPr wrap="square">
            <a:spAutoFit/>
          </a:bodyPr>
          <a:lstStyle/>
          <a:p>
            <a:r>
              <a:rPr lang="en-US" dirty="0"/>
              <a:t>Memory management: Find space and create new virtual memory region for this program</a:t>
            </a:r>
          </a:p>
        </p:txBody>
      </p:sp>
      <p:sp>
        <p:nvSpPr>
          <p:cNvPr id="9" name="Rectangle 8"/>
          <p:cNvSpPr/>
          <p:nvPr/>
        </p:nvSpPr>
        <p:spPr>
          <a:xfrm>
            <a:off x="536222" y="3836665"/>
            <a:ext cx="7718778" cy="461665"/>
          </a:xfrm>
          <a:prstGeom prst="rect">
            <a:avLst/>
          </a:prstGeom>
        </p:spPr>
        <p:txBody>
          <a:bodyPr wrap="square">
            <a:spAutoFit/>
          </a:bodyPr>
          <a:lstStyle/>
          <a:p>
            <a:r>
              <a:rPr lang="en-US" dirty="0" smtClean="0"/>
              <a:t>File system</a:t>
            </a:r>
            <a:r>
              <a:rPr lang="en-US" dirty="0"/>
              <a:t>: Retrieve program binary code from disk</a:t>
            </a:r>
          </a:p>
        </p:txBody>
      </p:sp>
      <p:sp>
        <p:nvSpPr>
          <p:cNvPr id="10" name="Rectangle 9"/>
          <p:cNvSpPr/>
          <p:nvPr/>
        </p:nvSpPr>
        <p:spPr>
          <a:xfrm>
            <a:off x="268111" y="4509280"/>
            <a:ext cx="8452556" cy="461665"/>
          </a:xfrm>
          <a:prstGeom prst="rect">
            <a:avLst/>
          </a:prstGeom>
        </p:spPr>
        <p:txBody>
          <a:bodyPr wrap="square">
            <a:spAutoFit/>
          </a:bodyPr>
          <a:lstStyle/>
          <a:p>
            <a:r>
              <a:rPr lang="en-US" dirty="0"/>
              <a:t>Loader: Place program binary code into memory</a:t>
            </a:r>
          </a:p>
        </p:txBody>
      </p:sp>
      <p:sp>
        <p:nvSpPr>
          <p:cNvPr id="11" name="Rectangle 10"/>
          <p:cNvSpPr/>
          <p:nvPr/>
        </p:nvSpPr>
        <p:spPr>
          <a:xfrm>
            <a:off x="108735" y="5003068"/>
            <a:ext cx="9204598" cy="461665"/>
          </a:xfrm>
          <a:prstGeom prst="rect">
            <a:avLst/>
          </a:prstGeom>
        </p:spPr>
        <p:txBody>
          <a:bodyPr wrap="square">
            <a:spAutoFit/>
          </a:bodyPr>
          <a:lstStyle/>
          <a:p>
            <a:r>
              <a:rPr lang="en-US" dirty="0"/>
              <a:t>Scheduler: Find CPU time for program to run</a:t>
            </a:r>
          </a:p>
        </p:txBody>
      </p:sp>
      <p:sp>
        <p:nvSpPr>
          <p:cNvPr id="12" name="Rectangle 11"/>
          <p:cNvSpPr/>
          <p:nvPr/>
        </p:nvSpPr>
        <p:spPr>
          <a:xfrm>
            <a:off x="108734" y="5624058"/>
            <a:ext cx="8146265" cy="461665"/>
          </a:xfrm>
          <a:prstGeom prst="rect">
            <a:avLst/>
          </a:prstGeom>
        </p:spPr>
        <p:txBody>
          <a:bodyPr wrap="square">
            <a:spAutoFit/>
          </a:bodyPr>
          <a:lstStyle/>
          <a:p>
            <a:r>
              <a:rPr lang="en-US" dirty="0"/>
              <a:t>Context switch – Program starts running</a:t>
            </a:r>
          </a:p>
        </p:txBody>
      </p:sp>
    </p:spTree>
    <p:extLst>
      <p:ext uri="{BB962C8B-B14F-4D97-AF65-F5344CB8AC3E}">
        <p14:creationId xmlns:p14="http://schemas.microsoft.com/office/powerpoint/2010/main" val="40298434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p:sp>
        <p:nvSpPr>
          <p:cNvPr id="3" name="TextBox 2"/>
          <p:cNvSpPr txBox="1"/>
          <p:nvPr/>
        </p:nvSpPr>
        <p:spPr>
          <a:xfrm>
            <a:off x="289902" y="2360781"/>
            <a:ext cx="8476190" cy="830997"/>
          </a:xfrm>
          <a:prstGeom prst="rect">
            <a:avLst/>
          </a:prstGeom>
          <a:noFill/>
        </p:spPr>
        <p:txBody>
          <a:bodyPr wrap="square" rtlCol="0">
            <a:spAutoFit/>
          </a:bodyPr>
          <a:lstStyle/>
          <a:p>
            <a:r>
              <a:rPr lang="en-US" dirty="0" smtClean="0"/>
              <a:t>Without Google search, can you identify the </a:t>
            </a:r>
            <a:r>
              <a:rPr lang="en-US" dirty="0" err="1" smtClean="0"/>
              <a:t>linux</a:t>
            </a:r>
            <a:r>
              <a:rPr lang="en-US" dirty="0" smtClean="0"/>
              <a:t> command to link </a:t>
            </a:r>
            <a:r>
              <a:rPr lang="en-US" smtClean="0"/>
              <a:t>object files.</a:t>
            </a:r>
            <a:endParaRPr lang="en-US" dirty="0"/>
          </a:p>
        </p:txBody>
      </p:sp>
    </p:spTree>
    <p:extLst>
      <p:ext uri="{BB962C8B-B14F-4D97-AF65-F5344CB8AC3E}">
        <p14:creationId xmlns:p14="http://schemas.microsoft.com/office/powerpoint/2010/main" val="11550230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27568"/>
            <a:ext cx="7543800" cy="1450757"/>
          </a:xfrm>
        </p:spPr>
        <p:txBody>
          <a:bodyPr/>
          <a:lstStyle/>
          <a:p>
            <a:r>
              <a:rPr lang="en-US" dirty="0" err="1" smtClean="0"/>
              <a:t>Makefile</a:t>
            </a:r>
            <a:endParaRPr lang="en-US" dirty="0"/>
          </a:p>
        </p:txBody>
      </p:sp>
      <p:sp>
        <p:nvSpPr>
          <p:cNvPr id="3" name="Content Placeholder 2"/>
          <p:cNvSpPr>
            <a:spLocks noGrp="1"/>
          </p:cNvSpPr>
          <p:nvPr>
            <p:ph idx="1"/>
          </p:nvPr>
        </p:nvSpPr>
        <p:spPr>
          <a:xfrm>
            <a:off x="822959" y="1638644"/>
            <a:ext cx="7543801" cy="4023360"/>
          </a:xfrm>
        </p:spPr>
        <p:txBody>
          <a:bodyPr>
            <a:noAutofit/>
          </a:bodyPr>
          <a:lstStyle/>
          <a:p>
            <a:r>
              <a:rPr lang="en-US" sz="2800" dirty="0" smtClean="0"/>
              <a:t>Goal: Compile our program with one command:</a:t>
            </a:r>
            <a:br>
              <a:rPr lang="en-US" sz="2800" dirty="0" smtClean="0"/>
            </a:br>
            <a:r>
              <a:rPr lang="en-US" sz="2800" dirty="0" smtClean="0"/>
              <a:t/>
            </a:r>
            <a:br>
              <a:rPr lang="en-US" sz="2800" dirty="0" smtClean="0"/>
            </a:br>
            <a:endParaRPr lang="en-US" sz="2800" dirty="0" smtClean="0"/>
          </a:p>
          <a:p>
            <a:endParaRPr lang="en-US" sz="2800" dirty="0" smtClean="0"/>
          </a:p>
          <a:p>
            <a:endParaRPr lang="en-US" sz="2800" dirty="0"/>
          </a:p>
          <a:p>
            <a:r>
              <a:rPr lang="en-US" sz="2800" dirty="0" smtClean="0"/>
              <a:t>A </a:t>
            </a:r>
            <a:r>
              <a:rPr lang="en-US" sz="2800" b="1" dirty="0" err="1" smtClean="0"/>
              <a:t>Makefile</a:t>
            </a:r>
            <a:r>
              <a:rPr lang="en-US" sz="2800" dirty="0" smtClean="0"/>
              <a:t> is a </a:t>
            </a:r>
            <a:r>
              <a:rPr lang="en-US" sz="2800" b="1" dirty="0" smtClean="0"/>
              <a:t>text file</a:t>
            </a:r>
            <a:r>
              <a:rPr lang="en-US" sz="2800" dirty="0" smtClean="0"/>
              <a:t> that specifies how to compile your program</a:t>
            </a:r>
          </a:p>
          <a:p>
            <a:pPr lvl="1"/>
            <a:r>
              <a:rPr lang="en-US" sz="2400" dirty="0" smtClean="0"/>
              <a:t>The </a:t>
            </a:r>
            <a:r>
              <a:rPr lang="en-US" sz="2400" dirty="0" smtClean="0">
                <a:latin typeface="Courier New"/>
                <a:cs typeface="Courier New"/>
              </a:rPr>
              <a:t>make</a:t>
            </a:r>
            <a:r>
              <a:rPr lang="en-US" sz="2400" dirty="0" smtClean="0"/>
              <a:t> utility reads the </a:t>
            </a:r>
            <a:r>
              <a:rPr lang="en-US" sz="2400" dirty="0" err="1" smtClean="0"/>
              <a:t>Makefile</a:t>
            </a:r>
            <a:endParaRPr lang="en-US" sz="2400" dirty="0" smtClean="0"/>
          </a:p>
          <a:p>
            <a:pPr lvl="1"/>
            <a:r>
              <a:rPr lang="en-US" sz="2400" dirty="0" smtClean="0"/>
              <a:t>You’ll learn how this file works in Lab 3</a:t>
            </a:r>
            <a:endParaRPr lang="en-US" sz="2400" dirty="0"/>
          </a:p>
        </p:txBody>
      </p:sp>
      <p:sp>
        <p:nvSpPr>
          <p:cNvPr id="7" name="Rectangle 6"/>
          <p:cNvSpPr/>
          <p:nvPr/>
        </p:nvSpPr>
        <p:spPr>
          <a:xfrm>
            <a:off x="3726839" y="2645509"/>
            <a:ext cx="2597761" cy="523220"/>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a:spAutoFit/>
          </a:bodyPr>
          <a:lstStyle/>
          <a:p>
            <a:r>
              <a:rPr lang="en-US" sz="2800" dirty="0" err="1" smtClean="0">
                <a:solidFill>
                  <a:schemeClr val="bg1"/>
                </a:solidFill>
                <a:latin typeface="Courier New"/>
                <a:cs typeface="Courier New"/>
              </a:rPr>
              <a:t>unix</a:t>
            </a:r>
            <a:r>
              <a:rPr lang="en-US" sz="2800" dirty="0" smtClean="0">
                <a:solidFill>
                  <a:schemeClr val="bg1"/>
                </a:solidFill>
                <a:latin typeface="Courier New"/>
                <a:cs typeface="Courier New"/>
              </a:rPr>
              <a:t>&gt;  make</a:t>
            </a:r>
            <a:endParaRPr lang="en-US" sz="2800" dirty="0">
              <a:solidFill>
                <a:schemeClr val="bg1"/>
              </a:solidFill>
              <a:latin typeface="Courier New"/>
              <a:cs typeface="Courier New"/>
            </a:endParaRPr>
          </a:p>
        </p:txBody>
      </p:sp>
    </p:spTree>
    <p:extLst>
      <p:ext uri="{BB962C8B-B14F-4D97-AF65-F5344CB8AC3E}">
        <p14:creationId xmlns:p14="http://schemas.microsoft.com/office/powerpoint/2010/main" val="17103886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Intermediate </a:t>
            </a:r>
            <a:r>
              <a:rPr lang="en-US" dirty="0" err="1" smtClean="0"/>
              <a:t>Makefile</a:t>
            </a:r>
            <a:endParaRPr lang="en-US" dirty="0"/>
          </a:p>
        </p:txBody>
      </p:sp>
      <p:sp>
        <p:nvSpPr>
          <p:cNvPr id="3" name="Rectangle 2"/>
          <p:cNvSpPr/>
          <p:nvPr/>
        </p:nvSpPr>
        <p:spPr>
          <a:xfrm>
            <a:off x="110439" y="1803073"/>
            <a:ext cx="9884286" cy="4524315"/>
          </a:xfrm>
          <a:prstGeom prst="rect">
            <a:avLst/>
          </a:prstGeom>
        </p:spPr>
        <p:txBody>
          <a:bodyPr wrap="square">
            <a:spAutoFit/>
          </a:bodyPr>
          <a:lstStyle/>
          <a:p>
            <a:r>
              <a:rPr lang="en-US" dirty="0">
                <a:latin typeface="Courier"/>
                <a:cs typeface="Courier"/>
              </a:rPr>
              <a:t>all: </a:t>
            </a:r>
            <a:r>
              <a:rPr lang="en-US" dirty="0" err="1" smtClean="0">
                <a:latin typeface="Courier"/>
                <a:cs typeface="Courier"/>
              </a:rPr>
              <a:t>factorial_program</a:t>
            </a:r>
            <a:endParaRPr lang="en-US" dirty="0">
              <a:latin typeface="Courier"/>
              <a:cs typeface="Courier"/>
            </a:endParaRPr>
          </a:p>
          <a:p>
            <a:r>
              <a:rPr lang="en-US" dirty="0" err="1">
                <a:latin typeface="Courier"/>
                <a:cs typeface="Courier"/>
              </a:rPr>
              <a:t>factorial_program</a:t>
            </a:r>
            <a:r>
              <a:rPr lang="en-US" dirty="0">
                <a:latin typeface="Courier"/>
                <a:cs typeface="Courier"/>
              </a:rPr>
              <a:t>: </a:t>
            </a:r>
            <a:r>
              <a:rPr lang="en-US" dirty="0" err="1">
                <a:latin typeface="Courier"/>
                <a:cs typeface="Courier"/>
              </a:rPr>
              <a:t>main.o</a:t>
            </a:r>
            <a:r>
              <a:rPr lang="en-US" dirty="0">
                <a:latin typeface="Courier"/>
                <a:cs typeface="Courier"/>
              </a:rPr>
              <a:t> </a:t>
            </a:r>
            <a:r>
              <a:rPr lang="en-US" dirty="0" err="1">
                <a:latin typeface="Courier"/>
                <a:cs typeface="Courier"/>
              </a:rPr>
              <a:t>factorial.o</a:t>
            </a:r>
            <a:r>
              <a:rPr lang="en-US" dirty="0">
                <a:latin typeface="Courier"/>
                <a:cs typeface="Courier"/>
              </a:rPr>
              <a:t> </a:t>
            </a:r>
            <a:r>
              <a:rPr lang="en-US" dirty="0" err="1">
                <a:latin typeface="Courier"/>
                <a:cs typeface="Courier"/>
              </a:rPr>
              <a:t>output.o</a:t>
            </a:r>
            <a:endParaRPr lang="en-US" dirty="0">
              <a:latin typeface="Courier"/>
              <a:cs typeface="Courier"/>
            </a:endParaRPr>
          </a:p>
          <a:p>
            <a:r>
              <a:rPr lang="en-US" dirty="0">
                <a:latin typeface="Courier"/>
                <a:cs typeface="Courier"/>
              </a:rPr>
              <a:t>	</a:t>
            </a:r>
            <a:r>
              <a:rPr lang="en-US" dirty="0" err="1">
                <a:latin typeface="Courier"/>
                <a:cs typeface="Courier"/>
              </a:rPr>
              <a:t>gcc</a:t>
            </a:r>
            <a:r>
              <a:rPr lang="en-US" dirty="0">
                <a:latin typeface="Courier"/>
                <a:cs typeface="Courier"/>
              </a:rPr>
              <a:t> </a:t>
            </a:r>
            <a:r>
              <a:rPr lang="en-US" dirty="0" err="1">
                <a:latin typeface="Courier"/>
                <a:cs typeface="Courier"/>
              </a:rPr>
              <a:t>main.o</a:t>
            </a:r>
            <a:r>
              <a:rPr lang="en-US" dirty="0">
                <a:latin typeface="Courier"/>
                <a:cs typeface="Courier"/>
              </a:rPr>
              <a:t> </a:t>
            </a:r>
            <a:r>
              <a:rPr lang="en-US" dirty="0" err="1">
                <a:latin typeface="Courier"/>
                <a:cs typeface="Courier"/>
              </a:rPr>
              <a:t>factorial.o</a:t>
            </a:r>
            <a:r>
              <a:rPr lang="en-US" dirty="0">
                <a:latin typeface="Courier"/>
                <a:cs typeface="Courier"/>
              </a:rPr>
              <a:t> </a:t>
            </a:r>
            <a:r>
              <a:rPr lang="en-US" dirty="0" err="1">
                <a:latin typeface="Courier"/>
                <a:cs typeface="Courier"/>
              </a:rPr>
              <a:t>output.o</a:t>
            </a:r>
            <a:r>
              <a:rPr lang="en-US" dirty="0">
                <a:latin typeface="Courier"/>
                <a:cs typeface="Courier"/>
              </a:rPr>
              <a:t> -o </a:t>
            </a:r>
            <a:r>
              <a:rPr lang="en-US" dirty="0" err="1" smtClean="0">
                <a:latin typeface="Courier"/>
                <a:cs typeface="Courier"/>
              </a:rPr>
              <a:t>factorial_program</a:t>
            </a:r>
            <a:endParaRPr lang="en-US" dirty="0">
              <a:latin typeface="Courier"/>
              <a:cs typeface="Courier"/>
            </a:endParaRPr>
          </a:p>
          <a:p>
            <a:r>
              <a:rPr lang="en-US" dirty="0" err="1">
                <a:latin typeface="Courier"/>
                <a:cs typeface="Courier"/>
              </a:rPr>
              <a:t>main.o</a:t>
            </a:r>
            <a:r>
              <a:rPr lang="en-US" dirty="0">
                <a:latin typeface="Courier"/>
                <a:cs typeface="Courier"/>
              </a:rPr>
              <a:t>: </a:t>
            </a:r>
            <a:r>
              <a:rPr lang="en-US" dirty="0" err="1">
                <a:latin typeface="Courier"/>
                <a:cs typeface="Courier"/>
              </a:rPr>
              <a:t>main.c</a:t>
            </a:r>
            <a:endParaRPr lang="en-US" dirty="0">
              <a:latin typeface="Courier"/>
              <a:cs typeface="Courier"/>
            </a:endParaRPr>
          </a:p>
          <a:p>
            <a:r>
              <a:rPr lang="en-US" dirty="0">
                <a:latin typeface="Courier"/>
                <a:cs typeface="Courier"/>
              </a:rPr>
              <a:t>	</a:t>
            </a:r>
            <a:r>
              <a:rPr lang="en-US" dirty="0" err="1">
                <a:latin typeface="Courier"/>
                <a:cs typeface="Courier"/>
              </a:rPr>
              <a:t>gcc</a:t>
            </a:r>
            <a:r>
              <a:rPr lang="en-US" dirty="0">
                <a:latin typeface="Courier"/>
                <a:cs typeface="Courier"/>
              </a:rPr>
              <a:t> -c </a:t>
            </a:r>
            <a:r>
              <a:rPr lang="en-US" dirty="0" err="1" smtClean="0">
                <a:latin typeface="Courier"/>
                <a:cs typeface="Courier"/>
              </a:rPr>
              <a:t>main.c</a:t>
            </a:r>
            <a:endParaRPr lang="en-US" dirty="0">
              <a:latin typeface="Courier"/>
              <a:cs typeface="Courier"/>
            </a:endParaRPr>
          </a:p>
          <a:p>
            <a:r>
              <a:rPr lang="en-US" dirty="0" err="1">
                <a:latin typeface="Courier"/>
                <a:cs typeface="Courier"/>
              </a:rPr>
              <a:t>factorial.o</a:t>
            </a:r>
            <a:r>
              <a:rPr lang="en-US" dirty="0">
                <a:latin typeface="Courier"/>
                <a:cs typeface="Courier"/>
              </a:rPr>
              <a:t>: </a:t>
            </a:r>
            <a:r>
              <a:rPr lang="en-US" dirty="0" err="1">
                <a:latin typeface="Courier"/>
                <a:cs typeface="Courier"/>
              </a:rPr>
              <a:t>factorial.c</a:t>
            </a:r>
            <a:endParaRPr lang="en-US" dirty="0">
              <a:latin typeface="Courier"/>
              <a:cs typeface="Courier"/>
            </a:endParaRPr>
          </a:p>
          <a:p>
            <a:r>
              <a:rPr lang="en-US" dirty="0">
                <a:latin typeface="Courier"/>
                <a:cs typeface="Courier"/>
              </a:rPr>
              <a:t>	</a:t>
            </a:r>
            <a:r>
              <a:rPr lang="en-US" dirty="0" err="1">
                <a:latin typeface="Courier"/>
                <a:cs typeface="Courier"/>
              </a:rPr>
              <a:t>gcc</a:t>
            </a:r>
            <a:r>
              <a:rPr lang="en-US" dirty="0">
                <a:latin typeface="Courier"/>
                <a:cs typeface="Courier"/>
              </a:rPr>
              <a:t> -c </a:t>
            </a:r>
            <a:r>
              <a:rPr lang="en-US" dirty="0" err="1" smtClean="0">
                <a:latin typeface="Courier"/>
                <a:cs typeface="Courier"/>
              </a:rPr>
              <a:t>factorial.c</a:t>
            </a:r>
            <a:endParaRPr lang="en-US" dirty="0">
              <a:latin typeface="Courier"/>
              <a:cs typeface="Courier"/>
            </a:endParaRPr>
          </a:p>
          <a:p>
            <a:r>
              <a:rPr lang="en-US" dirty="0" err="1">
                <a:latin typeface="Courier"/>
                <a:cs typeface="Courier"/>
              </a:rPr>
              <a:t>output.o</a:t>
            </a:r>
            <a:r>
              <a:rPr lang="en-US" dirty="0">
                <a:latin typeface="Courier"/>
                <a:cs typeface="Courier"/>
              </a:rPr>
              <a:t>: </a:t>
            </a:r>
            <a:r>
              <a:rPr lang="en-US" dirty="0" err="1" smtClean="0">
                <a:latin typeface="Courier"/>
                <a:cs typeface="Courier"/>
              </a:rPr>
              <a:t>output.c</a:t>
            </a:r>
            <a:endParaRPr lang="en-US" dirty="0" smtClean="0">
              <a:latin typeface="Courier"/>
              <a:cs typeface="Courier"/>
            </a:endParaRPr>
          </a:p>
          <a:p>
            <a:r>
              <a:rPr lang="en-US" dirty="0">
                <a:latin typeface="Courier"/>
                <a:cs typeface="Courier"/>
              </a:rPr>
              <a:t>	</a:t>
            </a:r>
            <a:r>
              <a:rPr lang="en-US" dirty="0" err="1">
                <a:latin typeface="Courier"/>
                <a:cs typeface="Courier"/>
              </a:rPr>
              <a:t>gcc</a:t>
            </a:r>
            <a:r>
              <a:rPr lang="en-US" dirty="0">
                <a:latin typeface="Courier"/>
                <a:cs typeface="Courier"/>
              </a:rPr>
              <a:t> -c </a:t>
            </a:r>
            <a:r>
              <a:rPr lang="en-US" dirty="0" err="1" smtClean="0">
                <a:latin typeface="Courier"/>
                <a:cs typeface="Courier"/>
              </a:rPr>
              <a:t>output.c</a:t>
            </a:r>
            <a:endParaRPr lang="en-US" dirty="0">
              <a:latin typeface="Courier"/>
              <a:cs typeface="Courier"/>
            </a:endParaRPr>
          </a:p>
          <a:p>
            <a:r>
              <a:rPr lang="en-US" dirty="0">
                <a:latin typeface="Courier"/>
                <a:cs typeface="Courier"/>
              </a:rPr>
              <a:t>clean:</a:t>
            </a:r>
          </a:p>
          <a:p>
            <a:r>
              <a:rPr lang="en-US" dirty="0">
                <a:latin typeface="Courier"/>
                <a:cs typeface="Courier"/>
              </a:rPr>
              <a:t>	</a:t>
            </a:r>
            <a:r>
              <a:rPr lang="en-US" dirty="0" err="1">
                <a:latin typeface="Courier"/>
                <a:cs typeface="Courier"/>
              </a:rPr>
              <a:t>rm</a:t>
            </a:r>
            <a:r>
              <a:rPr lang="en-US" dirty="0">
                <a:latin typeface="Courier"/>
                <a:cs typeface="Courier"/>
              </a:rPr>
              <a:t> -</a:t>
            </a:r>
            <a:r>
              <a:rPr lang="en-US" dirty="0" err="1">
                <a:latin typeface="Courier"/>
                <a:cs typeface="Courier"/>
              </a:rPr>
              <a:t>rf</a:t>
            </a:r>
            <a:r>
              <a:rPr lang="en-US" dirty="0">
                <a:latin typeface="Courier"/>
                <a:cs typeface="Courier"/>
              </a:rPr>
              <a:t> *.o </a:t>
            </a:r>
            <a:r>
              <a:rPr lang="en-US" dirty="0" err="1">
                <a:latin typeface="Courier"/>
                <a:cs typeface="Courier"/>
              </a:rPr>
              <a:t>factorial_program</a:t>
            </a:r>
            <a:endParaRPr lang="en-US" dirty="0">
              <a:latin typeface="Courier"/>
              <a:cs typeface="Courier"/>
            </a:endParaRPr>
          </a:p>
        </p:txBody>
      </p:sp>
    </p:spTree>
    <p:extLst>
      <p:ext uri="{BB962C8B-B14F-4D97-AF65-F5344CB8AC3E}">
        <p14:creationId xmlns:p14="http://schemas.microsoft.com/office/powerpoint/2010/main" val="30875560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Advanced </a:t>
            </a:r>
            <a:r>
              <a:rPr lang="en-US" dirty="0" err="1" smtClean="0"/>
              <a:t>Makefile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155865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467" y="253702"/>
            <a:ext cx="9238477" cy="5632310"/>
          </a:xfrm>
          <a:prstGeom prst="rect">
            <a:avLst/>
          </a:prstGeom>
        </p:spPr>
        <p:txBody>
          <a:bodyPr wrap="square">
            <a:spAutoFit/>
          </a:bodyPr>
          <a:lstStyle/>
          <a:p>
            <a:r>
              <a:rPr lang="en-US" dirty="0">
                <a:latin typeface="Courier"/>
                <a:cs typeface="Courier"/>
              </a:rPr>
              <a:t># The variable CC specifies which compiler will be used.</a:t>
            </a:r>
          </a:p>
          <a:p>
            <a:r>
              <a:rPr lang="en-US" dirty="0">
                <a:latin typeface="Courier"/>
                <a:cs typeface="Courier"/>
              </a:rPr>
              <a:t># (because different </a:t>
            </a:r>
            <a:r>
              <a:rPr lang="en-US" dirty="0" err="1">
                <a:latin typeface="Courier"/>
                <a:cs typeface="Courier"/>
              </a:rPr>
              <a:t>unix</a:t>
            </a:r>
            <a:r>
              <a:rPr lang="en-US" dirty="0">
                <a:latin typeface="Courier"/>
                <a:cs typeface="Courier"/>
              </a:rPr>
              <a:t> systems may use different compilers)</a:t>
            </a:r>
          </a:p>
          <a:p>
            <a:r>
              <a:rPr lang="en-US" dirty="0">
                <a:latin typeface="Courier"/>
                <a:cs typeface="Courier"/>
              </a:rPr>
              <a:t>CC=</a:t>
            </a:r>
            <a:r>
              <a:rPr lang="en-US" dirty="0" err="1">
                <a:latin typeface="Courier"/>
                <a:cs typeface="Courier"/>
              </a:rPr>
              <a:t>gcc</a:t>
            </a:r>
            <a:endParaRPr lang="en-US" dirty="0">
              <a:latin typeface="Courier"/>
              <a:cs typeface="Courier"/>
            </a:endParaRPr>
          </a:p>
          <a:p>
            <a:endParaRPr lang="en-US" dirty="0">
              <a:latin typeface="Courier"/>
              <a:cs typeface="Courier"/>
            </a:endParaRPr>
          </a:p>
          <a:p>
            <a:r>
              <a:rPr lang="en-US" dirty="0">
                <a:latin typeface="Courier"/>
                <a:cs typeface="Courier"/>
              </a:rPr>
              <a:t># The variable CFLAGS specifies compiler options</a:t>
            </a:r>
          </a:p>
          <a:p>
            <a:r>
              <a:rPr lang="en-US" dirty="0">
                <a:latin typeface="Courier"/>
                <a:cs typeface="Courier"/>
              </a:rPr>
              <a:t>#   -c :    Only compile (don't link)</a:t>
            </a:r>
          </a:p>
          <a:p>
            <a:r>
              <a:rPr lang="en-US" dirty="0">
                <a:latin typeface="Courier"/>
                <a:cs typeface="Courier"/>
              </a:rPr>
              <a:t>#   -Wall:  Enable all warnings about lazy / dangerous C programming </a:t>
            </a:r>
          </a:p>
          <a:p>
            <a:r>
              <a:rPr lang="en-US" dirty="0">
                <a:latin typeface="Courier"/>
                <a:cs typeface="Courier"/>
              </a:rPr>
              <a:t>CFLAGS=-c -</a:t>
            </a:r>
            <a:r>
              <a:rPr lang="en-US" dirty="0" smtClean="0">
                <a:latin typeface="Courier"/>
                <a:cs typeface="Courier"/>
              </a:rPr>
              <a:t>Wall</a:t>
            </a:r>
            <a:endParaRPr lang="en-US" dirty="0">
              <a:latin typeface="Courier"/>
              <a:cs typeface="Courier"/>
            </a:endParaRPr>
          </a:p>
          <a:p>
            <a:r>
              <a:rPr lang="en-US" dirty="0">
                <a:latin typeface="Courier"/>
                <a:cs typeface="Courier"/>
              </a:rPr>
              <a:t># The final program to build</a:t>
            </a:r>
          </a:p>
          <a:p>
            <a:r>
              <a:rPr lang="en-US" dirty="0">
                <a:latin typeface="Courier"/>
                <a:cs typeface="Courier"/>
              </a:rPr>
              <a:t>EXECUTABLE=</a:t>
            </a:r>
            <a:r>
              <a:rPr lang="en-US" dirty="0" err="1">
                <a:latin typeface="Courier"/>
                <a:cs typeface="Courier"/>
              </a:rPr>
              <a:t>factorial_program</a:t>
            </a:r>
            <a:endParaRPr lang="en-US" dirty="0">
              <a:latin typeface="Courier"/>
              <a:cs typeface="Courier"/>
            </a:endParaRPr>
          </a:p>
          <a:p>
            <a:endParaRPr lang="en-US" dirty="0">
              <a:latin typeface="Courier"/>
              <a:cs typeface="Courier"/>
            </a:endParaRPr>
          </a:p>
          <a:p>
            <a:r>
              <a:rPr lang="en-US" dirty="0">
                <a:latin typeface="Courier"/>
                <a:cs typeface="Courier"/>
              </a:rPr>
              <a:t># --------------------------------------------</a:t>
            </a:r>
          </a:p>
        </p:txBody>
      </p:sp>
    </p:spTree>
    <p:extLst>
      <p:ext uri="{BB962C8B-B14F-4D97-AF65-F5344CB8AC3E}">
        <p14:creationId xmlns:p14="http://schemas.microsoft.com/office/powerpoint/2010/main" val="24859961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244" y="139914"/>
            <a:ext cx="9144000" cy="6370974"/>
          </a:xfrm>
          <a:prstGeom prst="rect">
            <a:avLst/>
          </a:prstGeom>
        </p:spPr>
        <p:txBody>
          <a:bodyPr wrap="square">
            <a:spAutoFit/>
          </a:bodyPr>
          <a:lstStyle/>
          <a:p>
            <a:r>
              <a:rPr lang="en-US" dirty="0">
                <a:latin typeface="Courier"/>
                <a:cs typeface="Courier"/>
              </a:rPr>
              <a:t>all: $(EXECUTABLE)</a:t>
            </a:r>
          </a:p>
          <a:p>
            <a:endParaRPr lang="en-US" dirty="0">
              <a:latin typeface="Courier"/>
              <a:cs typeface="Courier"/>
            </a:endParaRPr>
          </a:p>
          <a:p>
            <a:r>
              <a:rPr lang="en-US" dirty="0">
                <a:latin typeface="Courier"/>
                <a:cs typeface="Courier"/>
              </a:rPr>
              <a:t>$(EXECUTABLE): </a:t>
            </a:r>
            <a:r>
              <a:rPr lang="en-US" dirty="0" err="1">
                <a:latin typeface="Courier"/>
                <a:cs typeface="Courier"/>
              </a:rPr>
              <a:t>main.o</a:t>
            </a:r>
            <a:r>
              <a:rPr lang="en-US" dirty="0">
                <a:latin typeface="Courier"/>
                <a:cs typeface="Courier"/>
              </a:rPr>
              <a:t> </a:t>
            </a:r>
            <a:r>
              <a:rPr lang="en-US" dirty="0" err="1">
                <a:latin typeface="Courier"/>
                <a:cs typeface="Courier"/>
              </a:rPr>
              <a:t>factorial.o</a:t>
            </a:r>
            <a:r>
              <a:rPr lang="en-US" dirty="0">
                <a:latin typeface="Courier"/>
                <a:cs typeface="Courier"/>
              </a:rPr>
              <a:t> </a:t>
            </a:r>
            <a:r>
              <a:rPr lang="en-US" dirty="0" err="1">
                <a:latin typeface="Courier"/>
                <a:cs typeface="Courier"/>
              </a:rPr>
              <a:t>output.o</a:t>
            </a:r>
            <a:endParaRPr lang="en-US" dirty="0">
              <a:latin typeface="Courier"/>
              <a:cs typeface="Courier"/>
            </a:endParaRPr>
          </a:p>
          <a:p>
            <a:r>
              <a:rPr lang="en-US" dirty="0">
                <a:latin typeface="Courier"/>
                <a:cs typeface="Courier"/>
              </a:rPr>
              <a:t>	$(CC) </a:t>
            </a:r>
            <a:r>
              <a:rPr lang="en-US" dirty="0" err="1">
                <a:latin typeface="Courier"/>
                <a:cs typeface="Courier"/>
              </a:rPr>
              <a:t>main.o</a:t>
            </a:r>
            <a:r>
              <a:rPr lang="en-US" dirty="0">
                <a:latin typeface="Courier"/>
                <a:cs typeface="Courier"/>
              </a:rPr>
              <a:t> </a:t>
            </a:r>
            <a:r>
              <a:rPr lang="en-US" dirty="0" err="1">
                <a:latin typeface="Courier"/>
                <a:cs typeface="Courier"/>
              </a:rPr>
              <a:t>factorial.o</a:t>
            </a:r>
            <a:r>
              <a:rPr lang="en-US" dirty="0">
                <a:latin typeface="Courier"/>
                <a:cs typeface="Courier"/>
              </a:rPr>
              <a:t> </a:t>
            </a:r>
            <a:r>
              <a:rPr lang="en-US" dirty="0" err="1">
                <a:latin typeface="Courier"/>
                <a:cs typeface="Courier"/>
              </a:rPr>
              <a:t>output.o</a:t>
            </a:r>
            <a:r>
              <a:rPr lang="en-US" dirty="0">
                <a:latin typeface="Courier"/>
                <a:cs typeface="Courier"/>
              </a:rPr>
              <a:t> -o $(EXECUTABLE)</a:t>
            </a:r>
          </a:p>
          <a:p>
            <a:endParaRPr lang="en-US" dirty="0">
              <a:latin typeface="Courier"/>
              <a:cs typeface="Courier"/>
            </a:endParaRPr>
          </a:p>
          <a:p>
            <a:r>
              <a:rPr lang="en-US" dirty="0" err="1">
                <a:latin typeface="Courier"/>
                <a:cs typeface="Courier"/>
              </a:rPr>
              <a:t>main.o</a:t>
            </a:r>
            <a:r>
              <a:rPr lang="en-US" dirty="0">
                <a:latin typeface="Courier"/>
                <a:cs typeface="Courier"/>
              </a:rPr>
              <a:t>: </a:t>
            </a:r>
            <a:r>
              <a:rPr lang="en-US" dirty="0" err="1">
                <a:latin typeface="Courier"/>
                <a:cs typeface="Courier"/>
              </a:rPr>
              <a:t>main.c</a:t>
            </a:r>
            <a:endParaRPr lang="en-US" dirty="0">
              <a:latin typeface="Courier"/>
              <a:cs typeface="Courier"/>
            </a:endParaRPr>
          </a:p>
          <a:p>
            <a:r>
              <a:rPr lang="en-US" dirty="0">
                <a:latin typeface="Courier"/>
                <a:cs typeface="Courier"/>
              </a:rPr>
              <a:t>	$(CC) $(CFLAGS) </a:t>
            </a:r>
            <a:r>
              <a:rPr lang="en-US" dirty="0" err="1">
                <a:latin typeface="Courier"/>
                <a:cs typeface="Courier"/>
              </a:rPr>
              <a:t>main.c</a:t>
            </a:r>
            <a:endParaRPr lang="en-US" dirty="0">
              <a:latin typeface="Courier"/>
              <a:cs typeface="Courier"/>
            </a:endParaRPr>
          </a:p>
          <a:p>
            <a:endParaRPr lang="en-US" dirty="0">
              <a:latin typeface="Courier"/>
              <a:cs typeface="Courier"/>
            </a:endParaRPr>
          </a:p>
          <a:p>
            <a:r>
              <a:rPr lang="en-US" dirty="0" err="1">
                <a:latin typeface="Courier"/>
                <a:cs typeface="Courier"/>
              </a:rPr>
              <a:t>factorial.o</a:t>
            </a:r>
            <a:r>
              <a:rPr lang="en-US" dirty="0">
                <a:latin typeface="Courier"/>
                <a:cs typeface="Courier"/>
              </a:rPr>
              <a:t>: </a:t>
            </a:r>
            <a:r>
              <a:rPr lang="en-US" dirty="0" err="1">
                <a:latin typeface="Courier"/>
                <a:cs typeface="Courier"/>
              </a:rPr>
              <a:t>factorial.c</a:t>
            </a:r>
            <a:endParaRPr lang="en-US" dirty="0">
              <a:latin typeface="Courier"/>
              <a:cs typeface="Courier"/>
            </a:endParaRPr>
          </a:p>
          <a:p>
            <a:r>
              <a:rPr lang="en-US" dirty="0">
                <a:latin typeface="Courier"/>
                <a:cs typeface="Courier"/>
              </a:rPr>
              <a:t>	$(CC) $(CFLAGS) </a:t>
            </a:r>
            <a:r>
              <a:rPr lang="en-US" dirty="0" err="1">
                <a:latin typeface="Courier"/>
                <a:cs typeface="Courier"/>
              </a:rPr>
              <a:t>factorial.c</a:t>
            </a:r>
            <a:endParaRPr lang="en-US" dirty="0">
              <a:latin typeface="Courier"/>
              <a:cs typeface="Courier"/>
            </a:endParaRPr>
          </a:p>
          <a:p>
            <a:endParaRPr lang="en-US" dirty="0">
              <a:latin typeface="Courier"/>
              <a:cs typeface="Courier"/>
            </a:endParaRPr>
          </a:p>
          <a:p>
            <a:r>
              <a:rPr lang="en-US" dirty="0" err="1">
                <a:latin typeface="Courier"/>
                <a:cs typeface="Courier"/>
              </a:rPr>
              <a:t>output.o</a:t>
            </a:r>
            <a:r>
              <a:rPr lang="en-US" dirty="0">
                <a:latin typeface="Courier"/>
                <a:cs typeface="Courier"/>
              </a:rPr>
              <a:t>: </a:t>
            </a:r>
            <a:r>
              <a:rPr lang="en-US" dirty="0" err="1">
                <a:latin typeface="Courier"/>
                <a:cs typeface="Courier"/>
              </a:rPr>
              <a:t>output.c</a:t>
            </a:r>
            <a:endParaRPr lang="en-US" dirty="0">
              <a:latin typeface="Courier"/>
              <a:cs typeface="Courier"/>
            </a:endParaRPr>
          </a:p>
          <a:p>
            <a:r>
              <a:rPr lang="en-US" dirty="0">
                <a:latin typeface="Courier"/>
                <a:cs typeface="Courier"/>
              </a:rPr>
              <a:t>	$(CC) $(CFLAGS) </a:t>
            </a:r>
            <a:r>
              <a:rPr lang="en-US" dirty="0" err="1">
                <a:latin typeface="Courier"/>
                <a:cs typeface="Courier"/>
              </a:rPr>
              <a:t>output.c</a:t>
            </a:r>
            <a:endParaRPr lang="en-US" dirty="0">
              <a:latin typeface="Courier"/>
              <a:cs typeface="Courier"/>
            </a:endParaRPr>
          </a:p>
          <a:p>
            <a:endParaRPr lang="en-US" dirty="0">
              <a:latin typeface="Courier"/>
              <a:cs typeface="Courier"/>
            </a:endParaRPr>
          </a:p>
          <a:p>
            <a:r>
              <a:rPr lang="en-US" dirty="0">
                <a:latin typeface="Courier"/>
                <a:cs typeface="Courier"/>
              </a:rPr>
              <a:t>clean:</a:t>
            </a:r>
          </a:p>
          <a:p>
            <a:r>
              <a:rPr lang="en-US" dirty="0">
                <a:latin typeface="Courier"/>
                <a:cs typeface="Courier"/>
              </a:rPr>
              <a:t>	</a:t>
            </a:r>
            <a:r>
              <a:rPr lang="en-US" dirty="0" err="1">
                <a:latin typeface="Courier"/>
                <a:cs typeface="Courier"/>
              </a:rPr>
              <a:t>rm</a:t>
            </a:r>
            <a:r>
              <a:rPr lang="en-US" dirty="0">
                <a:latin typeface="Courier"/>
                <a:cs typeface="Courier"/>
              </a:rPr>
              <a:t> -</a:t>
            </a:r>
            <a:r>
              <a:rPr lang="en-US" dirty="0" err="1">
                <a:latin typeface="Courier"/>
                <a:cs typeface="Courier"/>
              </a:rPr>
              <a:t>rf</a:t>
            </a:r>
            <a:r>
              <a:rPr lang="en-US" dirty="0">
                <a:latin typeface="Courier"/>
                <a:cs typeface="Courier"/>
              </a:rPr>
              <a:t> *.o $(EXECUTABLE)</a:t>
            </a:r>
          </a:p>
        </p:txBody>
      </p:sp>
    </p:spTree>
    <p:extLst>
      <p:ext uri="{BB962C8B-B14F-4D97-AF65-F5344CB8AC3E}">
        <p14:creationId xmlns:p14="http://schemas.microsoft.com/office/powerpoint/2010/main" val="222384168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Tutorial</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270091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 with </a:t>
            </a:r>
            <a:r>
              <a:rPr lang="en-US" dirty="0" err="1" smtClean="0"/>
              <a:t>printf</a:t>
            </a:r>
            <a:r>
              <a:rPr lang="en-US" dirty="0" smtClean="0"/>
              <a:t>()</a:t>
            </a:r>
            <a:endParaRPr lang="en-US" dirty="0"/>
          </a:p>
        </p:txBody>
      </p:sp>
      <p:sp>
        <p:nvSpPr>
          <p:cNvPr id="3" name="Content Placeholder 2"/>
          <p:cNvSpPr>
            <a:spLocks noGrp="1"/>
          </p:cNvSpPr>
          <p:nvPr>
            <p:ph idx="1"/>
          </p:nvPr>
        </p:nvSpPr>
        <p:spPr>
          <a:xfrm>
            <a:off x="105826" y="1845734"/>
            <a:ext cx="8889357" cy="4023360"/>
          </a:xfrm>
        </p:spPr>
        <p:txBody>
          <a:bodyPr>
            <a:normAutofit/>
          </a:bodyPr>
          <a:lstStyle/>
          <a:p>
            <a:r>
              <a:rPr lang="en-US" sz="2800" dirty="0" err="1" smtClean="0">
                <a:latin typeface="Courier New"/>
                <a:cs typeface="Courier New"/>
              </a:rPr>
              <a:t>printf</a:t>
            </a:r>
            <a:r>
              <a:rPr lang="en-US" sz="2800" dirty="0" smtClean="0">
                <a:latin typeface="Courier New"/>
                <a:cs typeface="Courier New"/>
              </a:rPr>
              <a:t>("This is a string\</a:t>
            </a:r>
            <a:r>
              <a:rPr lang="en-US" sz="2800" dirty="0">
                <a:latin typeface="Courier New"/>
                <a:cs typeface="Courier New"/>
              </a:rPr>
              <a:t>n")</a:t>
            </a:r>
            <a:r>
              <a:rPr lang="en-US" sz="2800" dirty="0" smtClean="0">
                <a:latin typeface="Courier New"/>
                <a:cs typeface="Courier New"/>
              </a:rPr>
              <a:t>;</a:t>
            </a:r>
          </a:p>
          <a:p>
            <a:r>
              <a:rPr lang="en-US" sz="2800" dirty="0" err="1" smtClean="0">
                <a:latin typeface="Courier New"/>
                <a:cs typeface="Courier New"/>
              </a:rPr>
              <a:t>printf</a:t>
            </a:r>
            <a:r>
              <a:rPr lang="en-US" sz="2800" dirty="0">
                <a:latin typeface="Courier New"/>
                <a:cs typeface="Courier New"/>
              </a:rPr>
              <a:t>("The </a:t>
            </a:r>
            <a:r>
              <a:rPr lang="en-US" sz="2800" dirty="0" smtClean="0">
                <a:latin typeface="Courier New"/>
                <a:cs typeface="Courier New"/>
              </a:rPr>
              <a:t>integer is </a:t>
            </a:r>
            <a:r>
              <a:rPr lang="en-US" sz="2800" b="1" dirty="0" smtClean="0">
                <a:solidFill>
                  <a:schemeClr val="accent2"/>
                </a:solidFill>
                <a:latin typeface="Courier New"/>
                <a:cs typeface="Courier New"/>
              </a:rPr>
              <a:t>%</a:t>
            </a:r>
            <a:r>
              <a:rPr lang="en-US" sz="2800" b="1" dirty="0" err="1" smtClean="0">
                <a:solidFill>
                  <a:schemeClr val="accent2"/>
                </a:solidFill>
                <a:latin typeface="Courier New"/>
                <a:cs typeface="Courier New"/>
              </a:rPr>
              <a:t>i</a:t>
            </a:r>
            <a:r>
              <a:rPr lang="en-US" sz="2800" dirty="0" smtClean="0">
                <a:latin typeface="Courier New"/>
                <a:cs typeface="Courier New"/>
              </a:rPr>
              <a:t>\</a:t>
            </a:r>
            <a:r>
              <a:rPr lang="en-US" sz="2800" dirty="0">
                <a:latin typeface="Courier New"/>
                <a:cs typeface="Courier New"/>
              </a:rPr>
              <a:t>n", </a:t>
            </a:r>
            <a:r>
              <a:rPr lang="en-US" sz="2800" dirty="0" err="1" smtClean="0">
                <a:latin typeface="Courier New"/>
                <a:cs typeface="Courier New"/>
              </a:rPr>
              <a:t>num</a:t>
            </a:r>
            <a:r>
              <a:rPr lang="en-US" sz="2800" dirty="0" smtClean="0">
                <a:latin typeface="Courier New"/>
                <a:cs typeface="Courier New"/>
              </a:rPr>
              <a:t>);</a:t>
            </a:r>
          </a:p>
          <a:p>
            <a:r>
              <a:rPr lang="en-US" sz="2800" dirty="0" err="1" smtClean="0">
                <a:latin typeface="Courier New"/>
                <a:cs typeface="Courier New"/>
              </a:rPr>
              <a:t>printf</a:t>
            </a:r>
            <a:r>
              <a:rPr lang="en-US" sz="2800" dirty="0">
                <a:latin typeface="Courier New"/>
                <a:cs typeface="Courier New"/>
              </a:rPr>
              <a:t>("The </a:t>
            </a:r>
            <a:r>
              <a:rPr lang="en-US" sz="2800" dirty="0" smtClean="0">
                <a:latin typeface="Courier New"/>
                <a:cs typeface="Courier New"/>
              </a:rPr>
              <a:t>floating-point values are </a:t>
            </a:r>
            <a:r>
              <a:rPr lang="en-US" sz="2800" b="1" dirty="0" smtClean="0">
                <a:solidFill>
                  <a:schemeClr val="accent2"/>
                </a:solidFill>
                <a:latin typeface="Courier New"/>
                <a:cs typeface="Courier New"/>
              </a:rPr>
              <a:t>%g</a:t>
            </a:r>
            <a:r>
              <a:rPr lang="en-US" sz="2800" dirty="0" smtClean="0">
                <a:solidFill>
                  <a:srgbClr val="528A02"/>
                </a:solidFill>
                <a:latin typeface="Courier New"/>
                <a:cs typeface="Courier New"/>
              </a:rPr>
              <a:t> </a:t>
            </a:r>
            <a:r>
              <a:rPr lang="en-US" sz="2800" dirty="0" smtClean="0">
                <a:latin typeface="Courier New"/>
                <a:cs typeface="Courier New"/>
              </a:rPr>
              <a:t>and </a:t>
            </a:r>
            <a:r>
              <a:rPr lang="en-US" sz="2800" b="1" dirty="0" smtClean="0">
                <a:solidFill>
                  <a:schemeClr val="accent2"/>
                </a:solidFill>
                <a:latin typeface="Courier New"/>
                <a:cs typeface="Courier New"/>
              </a:rPr>
              <a:t>%g</a:t>
            </a:r>
            <a:r>
              <a:rPr lang="en-US" sz="2800" dirty="0" smtClean="0">
                <a:latin typeface="Courier New"/>
                <a:cs typeface="Courier New"/>
              </a:rPr>
              <a:t>\</a:t>
            </a:r>
            <a:r>
              <a:rPr lang="en-US" sz="2800" dirty="0">
                <a:latin typeface="Courier New"/>
                <a:cs typeface="Courier New"/>
              </a:rPr>
              <a:t>n", </a:t>
            </a:r>
            <a:r>
              <a:rPr lang="en-US" sz="2800" dirty="0" smtClean="0">
                <a:latin typeface="Courier New"/>
                <a:cs typeface="Courier New"/>
              </a:rPr>
              <a:t>num1, num2);</a:t>
            </a:r>
          </a:p>
        </p:txBody>
      </p:sp>
    </p:spTree>
    <p:extLst>
      <p:ext uri="{BB962C8B-B14F-4D97-AF65-F5344CB8AC3E}">
        <p14:creationId xmlns:p14="http://schemas.microsoft.com/office/powerpoint/2010/main" val="124177483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38775"/>
            <a:ext cx="7543800" cy="1450757"/>
          </a:xfrm>
        </p:spPr>
        <p:txBody>
          <a:bodyPr/>
          <a:lstStyle/>
          <a:p>
            <a:r>
              <a:rPr lang="en-US" dirty="0"/>
              <a:t>Output with </a:t>
            </a:r>
            <a:r>
              <a:rPr lang="en-US" dirty="0" err="1"/>
              <a:t>printf</a:t>
            </a:r>
            <a:r>
              <a:rPr lang="en-US" dirty="0"/>
              <a:t>()</a:t>
            </a:r>
          </a:p>
        </p:txBody>
      </p:sp>
      <p:graphicFrame>
        <p:nvGraphicFramePr>
          <p:cNvPr id="9" name="Table 8"/>
          <p:cNvGraphicFramePr>
            <a:graphicFrameLocks noGrp="1"/>
          </p:cNvGraphicFramePr>
          <p:nvPr>
            <p:extLst>
              <p:ext uri="{D42A27DB-BD31-4B8C-83A1-F6EECF244321}">
                <p14:modId xmlns:p14="http://schemas.microsoft.com/office/powerpoint/2010/main" val="3336963857"/>
              </p:ext>
            </p:extLst>
          </p:nvPr>
        </p:nvGraphicFramePr>
        <p:xfrm>
          <a:off x="604708" y="976928"/>
          <a:ext cx="7953527" cy="3319160"/>
        </p:xfrm>
        <a:graphic>
          <a:graphicData uri="http://schemas.openxmlformats.org/drawingml/2006/table">
            <a:tbl>
              <a:tblPr firstRow="1" bandRow="1">
                <a:tableStyleId>{1FECB4D8-DB02-4DC6-A0A2-4F2EBAE1DC90}</a:tableStyleId>
              </a:tblPr>
              <a:tblGrid>
                <a:gridCol w="3525940"/>
                <a:gridCol w="4427587"/>
              </a:tblGrid>
              <a:tr h="407611">
                <a:tc>
                  <a:txBody>
                    <a:bodyPr/>
                    <a:lstStyle/>
                    <a:p>
                      <a:pPr algn="ctr"/>
                      <a:r>
                        <a:rPr lang="en-US" dirty="0" smtClean="0">
                          <a:solidFill>
                            <a:schemeClr val="tx1"/>
                          </a:solidFill>
                        </a:rPr>
                        <a:t>Format</a:t>
                      </a:r>
                      <a:r>
                        <a:rPr lang="en-US" baseline="0" dirty="0" smtClean="0">
                          <a:solidFill>
                            <a:schemeClr val="tx1"/>
                          </a:solidFill>
                        </a:rPr>
                        <a:t> “Type” Code</a:t>
                      </a:r>
                      <a:endParaRPr lang="en-US" dirty="0">
                        <a:solidFill>
                          <a:schemeClr val="tx1"/>
                        </a:solidFill>
                      </a:endParaRPr>
                    </a:p>
                  </a:txBody>
                  <a:tcPr/>
                </a:tc>
                <a:tc>
                  <a:txBody>
                    <a:bodyPr/>
                    <a:lstStyle/>
                    <a:p>
                      <a:pPr algn="ctr"/>
                      <a:r>
                        <a:rPr lang="en-US" dirty="0" smtClean="0">
                          <a:solidFill>
                            <a:schemeClr val="tx1"/>
                          </a:solidFill>
                        </a:rPr>
                        <a:t>Corresponding Variable Type</a:t>
                      </a:r>
                      <a:endParaRPr lang="en-US" dirty="0">
                        <a:solidFill>
                          <a:schemeClr val="tx1"/>
                        </a:solidFill>
                      </a:endParaRPr>
                    </a:p>
                  </a:txBody>
                  <a:tcPr/>
                </a:tc>
              </a:tr>
              <a:tr h="407611">
                <a:tc>
                  <a:txBody>
                    <a:bodyPr/>
                    <a:lstStyle/>
                    <a:p>
                      <a:r>
                        <a:rPr lang="en-US" dirty="0" smtClean="0">
                          <a:latin typeface="Courier New"/>
                          <a:cs typeface="Courier New"/>
                        </a:rPr>
                        <a:t>d</a:t>
                      </a:r>
                      <a:r>
                        <a:rPr lang="en-US" dirty="0" smtClean="0"/>
                        <a:t> or </a:t>
                      </a:r>
                      <a:r>
                        <a:rPr lang="en-US" dirty="0" err="1" smtClean="0">
                          <a:latin typeface="Courier New"/>
                          <a:cs typeface="Courier New"/>
                        </a:rPr>
                        <a:t>i</a:t>
                      </a:r>
                      <a:endParaRPr lang="en-US" dirty="0">
                        <a:latin typeface="Courier New"/>
                        <a:cs typeface="Courier New"/>
                      </a:endParaRPr>
                    </a:p>
                  </a:txBody>
                  <a:tcPr/>
                </a:tc>
                <a:tc>
                  <a:txBody>
                    <a:bodyPr/>
                    <a:lstStyle/>
                    <a:p>
                      <a:r>
                        <a:rPr lang="en-US" dirty="0" err="1" smtClean="0"/>
                        <a:t>int</a:t>
                      </a:r>
                      <a:r>
                        <a:rPr lang="en-US" dirty="0" smtClean="0"/>
                        <a:t> (interpret</a:t>
                      </a:r>
                      <a:r>
                        <a:rPr lang="en-US" baseline="0" dirty="0" smtClean="0"/>
                        <a:t> as </a:t>
                      </a:r>
                      <a:r>
                        <a:rPr lang="en-US" dirty="0" smtClean="0"/>
                        <a:t>signed 2’s</a:t>
                      </a:r>
                      <a:r>
                        <a:rPr lang="en-US" baseline="0" dirty="0" smtClean="0"/>
                        <a:t> comp</a:t>
                      </a:r>
                      <a:r>
                        <a:rPr lang="en-US" dirty="0" smtClean="0"/>
                        <a:t>)</a:t>
                      </a:r>
                      <a:endParaRPr lang="en-US" dirty="0"/>
                    </a:p>
                  </a:txBody>
                  <a:tcPr/>
                </a:tc>
              </a:tr>
              <a:tr h="407611">
                <a:tc>
                  <a:txBody>
                    <a:bodyPr/>
                    <a:lstStyle/>
                    <a:p>
                      <a:r>
                        <a:rPr lang="en-US" dirty="0" smtClean="0">
                          <a:latin typeface="Courier New"/>
                          <a:cs typeface="Courier New"/>
                        </a:rPr>
                        <a:t>u</a:t>
                      </a:r>
                      <a:endParaRPr lang="en-US" dirty="0">
                        <a:latin typeface="Courier New"/>
                        <a:cs typeface="Courier New"/>
                      </a:endParaRPr>
                    </a:p>
                  </a:txBody>
                  <a:tcPr/>
                </a:tc>
                <a:tc>
                  <a:txBody>
                    <a:bodyPr/>
                    <a:lstStyle/>
                    <a:p>
                      <a:r>
                        <a:rPr lang="en-US" dirty="0" err="1" smtClean="0"/>
                        <a:t>int</a:t>
                      </a:r>
                      <a:r>
                        <a:rPr lang="en-US" baseline="0" dirty="0" smtClean="0"/>
                        <a:t> (interpret as unsigned)</a:t>
                      </a:r>
                      <a:endParaRPr lang="en-US" dirty="0"/>
                    </a:p>
                  </a:txBody>
                  <a:tcPr/>
                </a:tc>
              </a:tr>
              <a:tr h="407611">
                <a:tc>
                  <a:txBody>
                    <a:bodyPr/>
                    <a:lstStyle/>
                    <a:p>
                      <a:r>
                        <a:rPr lang="en-US" dirty="0" smtClean="0">
                          <a:latin typeface="Courier New"/>
                          <a:cs typeface="Courier New"/>
                        </a:rPr>
                        <a:t>x</a:t>
                      </a:r>
                      <a:endParaRPr lang="en-US" dirty="0">
                        <a:latin typeface="Courier New"/>
                        <a:cs typeface="Courier New"/>
                      </a:endParaRPr>
                    </a:p>
                  </a:txBody>
                  <a:tcPr/>
                </a:tc>
                <a:tc>
                  <a:txBody>
                    <a:bodyPr/>
                    <a:lstStyle/>
                    <a:p>
                      <a:r>
                        <a:rPr lang="en-US" dirty="0" err="1" smtClean="0"/>
                        <a:t>int</a:t>
                      </a:r>
                      <a:r>
                        <a:rPr lang="en-US" dirty="0" smtClean="0"/>
                        <a:t> (print as hexadecimal)</a:t>
                      </a:r>
                      <a:endParaRPr lang="en-US" dirty="0"/>
                    </a:p>
                  </a:txBody>
                  <a:tcPr/>
                </a:tc>
              </a:tr>
              <a:tr h="407611">
                <a:tc>
                  <a:txBody>
                    <a:bodyPr/>
                    <a:lstStyle/>
                    <a:p>
                      <a:r>
                        <a:rPr lang="en-US" dirty="0" smtClean="0">
                          <a:latin typeface="Courier New"/>
                          <a:cs typeface="Courier New"/>
                        </a:rPr>
                        <a:t>f</a:t>
                      </a:r>
                      <a:r>
                        <a:rPr lang="en-US" dirty="0" smtClean="0"/>
                        <a:t> or </a:t>
                      </a:r>
                      <a:r>
                        <a:rPr lang="en-US" dirty="0" smtClean="0">
                          <a:latin typeface="Courier New"/>
                          <a:cs typeface="Courier New"/>
                        </a:rPr>
                        <a:t>g</a:t>
                      </a:r>
                      <a:endParaRPr lang="en-US" dirty="0">
                        <a:latin typeface="Courier New"/>
                        <a:cs typeface="Courier New"/>
                      </a:endParaRPr>
                    </a:p>
                  </a:txBody>
                  <a:tcPr/>
                </a:tc>
                <a:tc>
                  <a:txBody>
                    <a:bodyPr/>
                    <a:lstStyle/>
                    <a:p>
                      <a:r>
                        <a:rPr lang="en-US" dirty="0" smtClean="0"/>
                        <a:t>float/double</a:t>
                      </a:r>
                      <a:endParaRPr lang="en-US" dirty="0"/>
                    </a:p>
                  </a:txBody>
                  <a:tcPr/>
                </a:tc>
              </a:tr>
              <a:tr h="407611">
                <a:tc>
                  <a:txBody>
                    <a:bodyPr/>
                    <a:lstStyle/>
                    <a:p>
                      <a:r>
                        <a:rPr lang="en-US" dirty="0" smtClean="0">
                          <a:latin typeface="Courier New"/>
                          <a:cs typeface="Courier New"/>
                        </a:rPr>
                        <a:t>c</a:t>
                      </a:r>
                      <a:endParaRPr lang="en-US" dirty="0">
                        <a:latin typeface="Courier New"/>
                        <a:cs typeface="Courier New"/>
                      </a:endParaRPr>
                    </a:p>
                  </a:txBody>
                  <a:tcPr/>
                </a:tc>
                <a:tc>
                  <a:txBody>
                    <a:bodyPr/>
                    <a:lstStyle/>
                    <a:p>
                      <a:r>
                        <a:rPr lang="en-US" dirty="0" smtClean="0"/>
                        <a:t>char</a:t>
                      </a:r>
                      <a:endParaRPr lang="en-US" dirty="0"/>
                    </a:p>
                  </a:txBody>
                  <a:tcPr/>
                </a:tc>
              </a:tr>
              <a:tr h="436747">
                <a:tc>
                  <a:txBody>
                    <a:bodyPr/>
                    <a:lstStyle/>
                    <a:p>
                      <a:r>
                        <a:rPr lang="en-US" dirty="0" smtClean="0">
                          <a:latin typeface="Courier New"/>
                          <a:cs typeface="Courier New"/>
                        </a:rPr>
                        <a:t>s</a:t>
                      </a:r>
                      <a:endParaRPr lang="en-US" dirty="0">
                        <a:latin typeface="Courier New"/>
                        <a:cs typeface="Courier New"/>
                      </a:endParaRPr>
                    </a:p>
                  </a:txBody>
                  <a:tcPr/>
                </a:tc>
                <a:tc>
                  <a:txBody>
                    <a:bodyPr/>
                    <a:lstStyle/>
                    <a:p>
                      <a:r>
                        <a:rPr lang="en-US" dirty="0" smtClean="0"/>
                        <a:t>string (null-terminated</a:t>
                      </a:r>
                      <a:r>
                        <a:rPr lang="en-US" baseline="0" dirty="0" smtClean="0"/>
                        <a:t> array of chars)</a:t>
                      </a:r>
                    </a:p>
                  </a:txBody>
                  <a:tcPr/>
                </a:tc>
              </a:tr>
              <a:tr h="436747">
                <a:tc>
                  <a:txBody>
                    <a:bodyPr/>
                    <a:lstStyle/>
                    <a:p>
                      <a:r>
                        <a:rPr lang="en-US" dirty="0" smtClean="0">
                          <a:latin typeface="Courier New"/>
                          <a:cs typeface="Courier New"/>
                        </a:rPr>
                        <a:t>p</a:t>
                      </a:r>
                      <a:endParaRPr lang="en-US" dirty="0">
                        <a:latin typeface="Courier New"/>
                        <a:cs typeface="Courier New"/>
                      </a:endParaRPr>
                    </a:p>
                  </a:txBody>
                  <a:tcPr/>
                </a:tc>
                <a:tc>
                  <a:txBody>
                    <a:bodyPr/>
                    <a:lstStyle/>
                    <a:p>
                      <a:r>
                        <a:rPr lang="en-US" baseline="0" dirty="0" smtClean="0"/>
                        <a:t>An address to which the pointer points</a:t>
                      </a:r>
                    </a:p>
                  </a:txBody>
                  <a:tcPr/>
                </a:tc>
              </a:tr>
            </a:tbl>
          </a:graphicData>
        </a:graphic>
      </p:graphicFrame>
      <p:sp>
        <p:nvSpPr>
          <p:cNvPr id="10" name="TextBox 9"/>
          <p:cNvSpPr txBox="1"/>
          <p:nvPr/>
        </p:nvSpPr>
        <p:spPr>
          <a:xfrm>
            <a:off x="604708" y="4384640"/>
            <a:ext cx="7953527" cy="369332"/>
          </a:xfrm>
          <a:prstGeom prst="rect">
            <a:avLst/>
          </a:prstGeom>
          <a:noFill/>
        </p:spPr>
        <p:txBody>
          <a:bodyPr wrap="square" rtlCol="0">
            <a:spAutoFit/>
          </a:bodyPr>
          <a:lstStyle/>
          <a:p>
            <a:r>
              <a:rPr lang="en-US" i="1" dirty="0" smtClean="0"/>
              <a:t>Prefix with </a:t>
            </a:r>
            <a:r>
              <a:rPr lang="en-US" i="1" dirty="0" smtClean="0">
                <a:latin typeface="Courier New"/>
                <a:cs typeface="Courier New"/>
              </a:rPr>
              <a:t>l</a:t>
            </a:r>
            <a:r>
              <a:rPr lang="en-US" i="1" dirty="0" smtClean="0"/>
              <a:t> or </a:t>
            </a:r>
            <a:r>
              <a:rPr lang="en-US" i="1" dirty="0" err="1" smtClean="0">
                <a:latin typeface="Courier New"/>
                <a:cs typeface="Courier New"/>
              </a:rPr>
              <a:t>ll</a:t>
            </a:r>
            <a:r>
              <a:rPr lang="en-US" i="1" dirty="0" smtClean="0"/>
              <a:t> (i.e. “long” or “long long” for larger 64-bit data types)</a:t>
            </a:r>
            <a:endParaRPr lang="en-US" i="1" dirty="0"/>
          </a:p>
        </p:txBody>
      </p:sp>
      <p:sp>
        <p:nvSpPr>
          <p:cNvPr id="3" name="Rectangle 2"/>
          <p:cNvSpPr/>
          <p:nvPr/>
        </p:nvSpPr>
        <p:spPr>
          <a:xfrm>
            <a:off x="522794" y="5123678"/>
            <a:ext cx="8621206" cy="1292662"/>
          </a:xfrm>
          <a:prstGeom prst="rect">
            <a:avLst/>
          </a:prstGeom>
        </p:spPr>
        <p:txBody>
          <a:bodyPr wrap="square">
            <a:spAutoFit/>
          </a:bodyPr>
          <a:lstStyle/>
          <a:p>
            <a:pPr marL="454025" lvl="0" indent="-454025" defTabSz="914400">
              <a:spcBef>
                <a:spcPts val="2000"/>
              </a:spcBef>
              <a:buClr>
                <a:prstClr val="white">
                  <a:lumMod val="65000"/>
                </a:prstClr>
              </a:buClr>
              <a:buSzPct val="90000"/>
              <a:buFont typeface="Wingdings" pitchFamily="2" charset="2"/>
              <a:buChar char=""/>
            </a:pPr>
            <a:r>
              <a:rPr lang="en-US" sz="2400" dirty="0">
                <a:solidFill>
                  <a:prstClr val="black">
                    <a:lumMod val="85000"/>
                    <a:lumOff val="15000"/>
                  </a:prstClr>
                </a:solidFill>
              </a:rPr>
              <a:t>Lots of formatting </a:t>
            </a:r>
            <a:r>
              <a:rPr lang="en-US" sz="2400" dirty="0" smtClean="0">
                <a:solidFill>
                  <a:prstClr val="black">
                    <a:lumMod val="85000"/>
                    <a:lumOff val="15000"/>
                  </a:prstClr>
                </a:solidFill>
              </a:rPr>
              <a:t>options not listed here…</a:t>
            </a:r>
            <a:endParaRPr lang="en-US" sz="2400" dirty="0">
              <a:solidFill>
                <a:prstClr val="black">
                  <a:lumMod val="85000"/>
                  <a:lumOff val="15000"/>
                </a:prstClr>
              </a:solidFill>
            </a:endParaRPr>
          </a:p>
          <a:p>
            <a:pPr marL="914400" lvl="1" indent="-457200" defTabSz="914400">
              <a:spcBef>
                <a:spcPts val="600"/>
              </a:spcBef>
              <a:buClr>
                <a:prstClr val="black">
                  <a:lumMod val="75000"/>
                  <a:lumOff val="25000"/>
                </a:prstClr>
              </a:buClr>
              <a:buSzPct val="90000"/>
              <a:buFont typeface="Wingdings" pitchFamily="2" charset="2"/>
              <a:buChar char=""/>
            </a:pPr>
            <a:r>
              <a:rPr lang="en-US" sz="2200" dirty="0">
                <a:solidFill>
                  <a:prstClr val="black">
                    <a:lumMod val="85000"/>
                    <a:lumOff val="15000"/>
                  </a:prstClr>
                </a:solidFill>
              </a:rPr>
              <a:t># of digits before / after decimal point?</a:t>
            </a:r>
          </a:p>
          <a:p>
            <a:pPr marL="914400" lvl="1" indent="-457200" defTabSz="914400">
              <a:spcBef>
                <a:spcPts val="600"/>
              </a:spcBef>
              <a:buClr>
                <a:prstClr val="black">
                  <a:lumMod val="75000"/>
                  <a:lumOff val="25000"/>
                </a:prstClr>
              </a:buClr>
              <a:buSzPct val="90000"/>
              <a:buFont typeface="Wingdings" pitchFamily="2" charset="2"/>
              <a:buChar char=""/>
            </a:pPr>
            <a:r>
              <a:rPr lang="en-US" sz="2200" dirty="0">
                <a:solidFill>
                  <a:prstClr val="black">
                    <a:lumMod val="85000"/>
                    <a:lumOff val="15000"/>
                  </a:prstClr>
                </a:solidFill>
              </a:rPr>
              <a:t>Pad with zeros?</a:t>
            </a:r>
          </a:p>
        </p:txBody>
      </p:sp>
    </p:spTree>
    <p:extLst>
      <p:ext uri="{BB962C8B-B14F-4D97-AF65-F5344CB8AC3E}">
        <p14:creationId xmlns:p14="http://schemas.microsoft.com/office/powerpoint/2010/main" val="12221313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Deadlines </a:t>
            </a:r>
            <a:endParaRPr lang="en-US" dirty="0"/>
          </a:p>
        </p:txBody>
      </p:sp>
      <p:sp>
        <p:nvSpPr>
          <p:cNvPr id="3" name="TextBox 2"/>
          <p:cNvSpPr txBox="1"/>
          <p:nvPr/>
        </p:nvSpPr>
        <p:spPr>
          <a:xfrm>
            <a:off x="822960" y="2143765"/>
            <a:ext cx="6158587" cy="461665"/>
          </a:xfrm>
          <a:prstGeom prst="rect">
            <a:avLst/>
          </a:prstGeom>
          <a:noFill/>
        </p:spPr>
        <p:txBody>
          <a:bodyPr wrap="square" rtlCol="0">
            <a:spAutoFit/>
          </a:bodyPr>
          <a:lstStyle/>
          <a:p>
            <a:r>
              <a:rPr lang="en-US" dirty="0" smtClean="0"/>
              <a:t>Lab 2 January 30</a:t>
            </a:r>
            <a:r>
              <a:rPr lang="en-US" baseline="30000" dirty="0" smtClean="0"/>
              <a:t>th</a:t>
            </a:r>
            <a:r>
              <a:rPr lang="en-US" dirty="0" smtClean="0"/>
              <a:t>, 2018</a:t>
            </a:r>
            <a:endParaRPr lang="en-US" dirty="0"/>
          </a:p>
        </p:txBody>
      </p:sp>
      <p:sp>
        <p:nvSpPr>
          <p:cNvPr id="4" name="TextBox 3"/>
          <p:cNvSpPr txBox="1"/>
          <p:nvPr/>
        </p:nvSpPr>
        <p:spPr>
          <a:xfrm>
            <a:off x="548407" y="2869656"/>
            <a:ext cx="6158587" cy="461665"/>
          </a:xfrm>
          <a:prstGeom prst="rect">
            <a:avLst/>
          </a:prstGeom>
          <a:noFill/>
        </p:spPr>
        <p:txBody>
          <a:bodyPr wrap="square" rtlCol="0">
            <a:spAutoFit/>
          </a:bodyPr>
          <a:lstStyle/>
          <a:p>
            <a:r>
              <a:rPr lang="en-US" dirty="0" smtClean="0"/>
              <a:t>Lab 3 </a:t>
            </a:r>
            <a:r>
              <a:rPr lang="en-US" dirty="0"/>
              <a:t>February 5</a:t>
            </a:r>
            <a:r>
              <a:rPr lang="en-US" baseline="30000" dirty="0"/>
              <a:t>th</a:t>
            </a:r>
            <a:r>
              <a:rPr lang="en-US" dirty="0"/>
              <a:t>, 2018</a:t>
            </a:r>
          </a:p>
        </p:txBody>
      </p:sp>
    </p:spTree>
    <p:extLst>
      <p:ext uri="{BB962C8B-B14F-4D97-AF65-F5344CB8AC3E}">
        <p14:creationId xmlns:p14="http://schemas.microsoft.com/office/powerpoint/2010/main" val="5826637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with </a:t>
            </a:r>
            <a:r>
              <a:rPr lang="en-US" dirty="0" err="1" smtClean="0"/>
              <a:t>scanf</a:t>
            </a:r>
            <a:r>
              <a:rPr lang="en-US" dirty="0" smtClean="0"/>
              <a:t>()</a:t>
            </a:r>
            <a:endParaRPr lang="en-US" dirty="0"/>
          </a:p>
        </p:txBody>
      </p:sp>
      <p:sp>
        <p:nvSpPr>
          <p:cNvPr id="3" name="Content Placeholder 2"/>
          <p:cNvSpPr>
            <a:spLocks noGrp="1"/>
          </p:cNvSpPr>
          <p:nvPr>
            <p:ph idx="1"/>
          </p:nvPr>
        </p:nvSpPr>
        <p:spPr>
          <a:xfrm>
            <a:off x="277793" y="1845733"/>
            <a:ext cx="8088968" cy="4464883"/>
          </a:xfrm>
        </p:spPr>
        <p:txBody>
          <a:bodyPr>
            <a:normAutofit/>
          </a:bodyPr>
          <a:lstStyle/>
          <a:p>
            <a:r>
              <a:rPr lang="en-US" sz="2800" dirty="0" smtClean="0"/>
              <a:t>Input from console</a:t>
            </a:r>
          </a:p>
          <a:p>
            <a:r>
              <a:rPr lang="en-US" sz="2800" dirty="0" err="1" smtClean="0">
                <a:latin typeface="Courier New"/>
                <a:cs typeface="Courier New"/>
              </a:rPr>
              <a:t>scanf</a:t>
            </a:r>
            <a:r>
              <a:rPr lang="en-US" sz="2800" dirty="0" smtClean="0">
                <a:latin typeface="Courier New"/>
                <a:cs typeface="Courier New"/>
              </a:rPr>
              <a:t>("</a:t>
            </a:r>
            <a:r>
              <a:rPr lang="en-US" sz="2800" b="1" dirty="0" smtClean="0">
                <a:solidFill>
                  <a:schemeClr val="accent2"/>
                </a:solidFill>
                <a:latin typeface="Courier New"/>
                <a:cs typeface="Courier New"/>
              </a:rPr>
              <a:t>%d</a:t>
            </a:r>
            <a:r>
              <a:rPr lang="en-US" sz="2800" dirty="0" smtClean="0">
                <a:latin typeface="Courier New"/>
                <a:cs typeface="Courier New"/>
              </a:rPr>
              <a:t> </a:t>
            </a:r>
            <a:r>
              <a:rPr lang="en-US" sz="2800" b="1" dirty="0" smtClean="0">
                <a:solidFill>
                  <a:srgbClr val="FF6600"/>
                </a:solidFill>
                <a:latin typeface="Courier New"/>
                <a:cs typeface="Courier New"/>
              </a:rPr>
              <a:t>%</a:t>
            </a:r>
            <a:r>
              <a:rPr lang="en-US" sz="2800" b="1" dirty="0" smtClean="0">
                <a:solidFill>
                  <a:schemeClr val="accent2"/>
                </a:solidFill>
                <a:latin typeface="Courier New"/>
                <a:cs typeface="Courier New"/>
              </a:rPr>
              <a:t>c</a:t>
            </a:r>
            <a:r>
              <a:rPr lang="en-US" sz="2800" dirty="0" smtClean="0">
                <a:latin typeface="Courier New"/>
                <a:cs typeface="Courier New"/>
              </a:rPr>
              <a:t>", &amp;</a:t>
            </a:r>
            <a:r>
              <a:rPr lang="en-US" sz="2800" dirty="0" err="1" smtClean="0">
                <a:latin typeface="Courier New"/>
                <a:cs typeface="Courier New"/>
              </a:rPr>
              <a:t>myint</a:t>
            </a:r>
            <a:r>
              <a:rPr lang="en-US" sz="2800" dirty="0" smtClean="0">
                <a:latin typeface="Courier New"/>
                <a:cs typeface="Courier New"/>
              </a:rPr>
              <a:t>, &amp;</a:t>
            </a:r>
            <a:r>
              <a:rPr lang="en-US" sz="2800" dirty="0" err="1" smtClean="0">
                <a:latin typeface="Courier New"/>
                <a:cs typeface="Courier New"/>
              </a:rPr>
              <a:t>mychar</a:t>
            </a:r>
            <a:r>
              <a:rPr lang="en-US" sz="2800" dirty="0" smtClean="0">
                <a:latin typeface="Courier New"/>
                <a:cs typeface="Courier New"/>
              </a:rPr>
              <a:t>)</a:t>
            </a:r>
          </a:p>
          <a:p>
            <a:r>
              <a:rPr lang="en-US" sz="2800" dirty="0" smtClean="0"/>
              <a:t>Requires the </a:t>
            </a:r>
            <a:r>
              <a:rPr lang="en-US" sz="2800" b="1" dirty="0" smtClean="0"/>
              <a:t>address</a:t>
            </a:r>
            <a:r>
              <a:rPr lang="en-US" sz="2800" dirty="0" smtClean="0"/>
              <a:t> of the destination variable</a:t>
            </a:r>
          </a:p>
          <a:p>
            <a:pPr lvl="1"/>
            <a:r>
              <a:rPr lang="en-US" sz="2400" dirty="0" smtClean="0"/>
              <a:t>Use the </a:t>
            </a:r>
            <a:r>
              <a:rPr lang="en-US" sz="2400" dirty="0" smtClean="0">
                <a:latin typeface="Courier New"/>
                <a:cs typeface="Courier New"/>
              </a:rPr>
              <a:t>&amp;</a:t>
            </a:r>
            <a:r>
              <a:rPr lang="en-US" sz="2400" dirty="0" smtClean="0"/>
              <a:t> operator to obtain address</a:t>
            </a:r>
          </a:p>
          <a:p>
            <a:r>
              <a:rPr lang="en-US" sz="2800" dirty="0" smtClean="0"/>
              <a:t>Caveat: Array names are already the “address of”!</a:t>
            </a:r>
          </a:p>
          <a:p>
            <a:pPr lvl="1"/>
            <a:r>
              <a:rPr lang="en-US" sz="2400" dirty="0" smtClean="0">
                <a:latin typeface="Courier New"/>
                <a:cs typeface="Courier New"/>
              </a:rPr>
              <a:t>char </a:t>
            </a:r>
            <a:r>
              <a:rPr lang="en-US" sz="2400" dirty="0" err="1" smtClean="0">
                <a:latin typeface="Courier New"/>
                <a:cs typeface="Courier New"/>
              </a:rPr>
              <a:t>myarray</a:t>
            </a:r>
            <a:r>
              <a:rPr lang="en-US" sz="2400" dirty="0" smtClean="0">
                <a:latin typeface="Courier New"/>
                <a:cs typeface="Courier New"/>
              </a:rPr>
              <a:t>[8];</a:t>
            </a:r>
            <a:br>
              <a:rPr lang="en-US" sz="2400" dirty="0" smtClean="0">
                <a:latin typeface="Courier New"/>
                <a:cs typeface="Courier New"/>
              </a:rPr>
            </a:br>
            <a:r>
              <a:rPr lang="en-US" sz="2400" dirty="0" err="1" smtClean="0">
                <a:latin typeface="Courier New"/>
                <a:cs typeface="Courier New"/>
              </a:rPr>
              <a:t>scanf</a:t>
            </a:r>
            <a:r>
              <a:rPr lang="en-US" sz="2400" dirty="0" smtClean="0">
                <a:latin typeface="Courier New"/>
                <a:cs typeface="Courier New"/>
              </a:rPr>
              <a:t>("</a:t>
            </a:r>
            <a:r>
              <a:rPr lang="en-US" sz="2400" b="1" dirty="0" smtClean="0">
                <a:solidFill>
                  <a:schemeClr val="accent2"/>
                </a:solidFill>
                <a:latin typeface="Courier New"/>
                <a:cs typeface="Courier New"/>
              </a:rPr>
              <a:t>%s</a:t>
            </a:r>
            <a:r>
              <a:rPr lang="en-US" sz="2400" dirty="0" smtClean="0">
                <a:latin typeface="Courier New"/>
                <a:cs typeface="Courier New"/>
              </a:rPr>
              <a:t>"</a:t>
            </a:r>
            <a:r>
              <a:rPr lang="en-US" sz="2400" dirty="0">
                <a:latin typeface="Courier New"/>
                <a:cs typeface="Courier New"/>
              </a:rPr>
              <a:t>, </a:t>
            </a:r>
            <a:r>
              <a:rPr lang="en-US" sz="2400" dirty="0" err="1" smtClean="0">
                <a:latin typeface="Courier New"/>
                <a:cs typeface="Courier New"/>
              </a:rPr>
              <a:t>myarray</a:t>
            </a:r>
            <a:r>
              <a:rPr lang="en-US" sz="2400" dirty="0" smtClean="0">
                <a:latin typeface="Courier New"/>
                <a:cs typeface="Courier New"/>
              </a:rPr>
              <a:t>)</a:t>
            </a:r>
            <a:endParaRPr lang="en-US" sz="2400" dirty="0">
              <a:latin typeface="Courier New"/>
              <a:cs typeface="Courier New"/>
            </a:endParaRPr>
          </a:p>
        </p:txBody>
      </p:sp>
      <p:sp>
        <p:nvSpPr>
          <p:cNvPr id="7" name="TextBox 6"/>
          <p:cNvSpPr txBox="1"/>
          <p:nvPr/>
        </p:nvSpPr>
        <p:spPr>
          <a:xfrm>
            <a:off x="4668040" y="5337242"/>
            <a:ext cx="2460596" cy="377866"/>
          </a:xfrm>
          <a:prstGeom prst="rect">
            <a:avLst/>
          </a:prstGeom>
          <a:noFill/>
        </p:spPr>
        <p:txBody>
          <a:bodyPr wrap="square" rtlCol="0">
            <a:spAutoFit/>
          </a:bodyPr>
          <a:lstStyle/>
          <a:p>
            <a:r>
              <a:rPr lang="en-US" dirty="0" smtClean="0"/>
              <a:t>No </a:t>
            </a:r>
            <a:r>
              <a:rPr lang="en-US" dirty="0" smtClean="0">
                <a:latin typeface="Courier New"/>
                <a:cs typeface="Courier New"/>
              </a:rPr>
              <a:t>&amp;</a:t>
            </a:r>
            <a:r>
              <a:rPr lang="en-US" dirty="0" smtClean="0"/>
              <a:t> needed here!</a:t>
            </a:r>
            <a:endParaRPr lang="en-US" dirty="0"/>
          </a:p>
        </p:txBody>
      </p:sp>
      <p:cxnSp>
        <p:nvCxnSpPr>
          <p:cNvPr id="9" name="Elbow Connector 8"/>
          <p:cNvCxnSpPr/>
          <p:nvPr/>
        </p:nvCxnSpPr>
        <p:spPr>
          <a:xfrm rot="10800000">
            <a:off x="3601203" y="5200790"/>
            <a:ext cx="1185965" cy="272903"/>
          </a:xfrm>
          <a:prstGeom prst="bentConnector3">
            <a:avLst>
              <a:gd name="adj1" fmla="val 100443"/>
            </a:avLst>
          </a:prstGeom>
          <a:ln>
            <a:tailEnd type="arrow"/>
          </a:ln>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0" y="3916022"/>
            <a:ext cx="8968726" cy="23945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6271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 – Read the man pages for </a:t>
            </a:r>
            <a:r>
              <a:rPr lang="en-US" dirty="0" err="1" smtClean="0"/>
              <a:t>printf</a:t>
            </a:r>
            <a:r>
              <a:rPr lang="en-US" dirty="0" smtClean="0"/>
              <a:t> and </a:t>
            </a:r>
            <a:r>
              <a:rPr lang="en-US" dirty="0" err="1" smtClean="0"/>
              <a:t>scanf</a:t>
            </a:r>
            <a:endParaRPr lang="en-US" dirty="0"/>
          </a:p>
        </p:txBody>
      </p:sp>
      <p:sp>
        <p:nvSpPr>
          <p:cNvPr id="3" name="Content Placeholder 2"/>
          <p:cNvSpPr>
            <a:spLocks noGrp="1"/>
          </p:cNvSpPr>
          <p:nvPr>
            <p:ph idx="1"/>
          </p:nvPr>
        </p:nvSpPr>
        <p:spPr/>
        <p:txBody>
          <a:bodyPr>
            <a:normAutofit/>
          </a:bodyPr>
          <a:lstStyle/>
          <a:p>
            <a:r>
              <a:rPr lang="en-US" sz="2400" b="1" dirty="0" smtClean="0">
                <a:solidFill>
                  <a:srgbClr val="FF6600"/>
                </a:solidFill>
              </a:rPr>
              <a:t>Man(</a:t>
            </a:r>
            <a:r>
              <a:rPr lang="en-US" sz="2400" b="1" dirty="0" err="1" smtClean="0">
                <a:solidFill>
                  <a:srgbClr val="FF6600"/>
                </a:solidFill>
              </a:rPr>
              <a:t>ual</a:t>
            </a:r>
            <a:r>
              <a:rPr lang="en-US" sz="2400" b="1" dirty="0" smtClean="0">
                <a:solidFill>
                  <a:srgbClr val="FF6600"/>
                </a:solidFill>
              </a:rPr>
              <a:t>) pages exist for common programming functions too</a:t>
            </a:r>
          </a:p>
          <a:p>
            <a:r>
              <a:rPr lang="en-US" sz="2400" dirty="0" err="1" smtClean="0">
                <a:latin typeface="Courier New"/>
                <a:cs typeface="Courier New"/>
              </a:rPr>
              <a:t>unix</a:t>
            </a:r>
            <a:r>
              <a:rPr lang="en-US" sz="2400" dirty="0" smtClean="0">
                <a:latin typeface="Courier New"/>
                <a:cs typeface="Courier New"/>
              </a:rPr>
              <a:t>&gt;  man </a:t>
            </a:r>
            <a:r>
              <a:rPr lang="en-US" sz="2400" dirty="0" err="1" smtClean="0">
                <a:latin typeface="Courier New"/>
                <a:cs typeface="Courier New"/>
              </a:rPr>
              <a:t>printf</a:t>
            </a:r>
            <a:endParaRPr lang="en-US" sz="2400" dirty="0" smtClean="0">
              <a:latin typeface="Courier New"/>
              <a:cs typeface="Courier New"/>
            </a:endParaRPr>
          </a:p>
          <a:p>
            <a:r>
              <a:rPr lang="en-US" sz="2400" dirty="0" err="1" smtClean="0">
                <a:latin typeface="Courier New"/>
                <a:cs typeface="Courier New"/>
              </a:rPr>
              <a:t>unix</a:t>
            </a:r>
            <a:r>
              <a:rPr lang="en-US" sz="2400" dirty="0" smtClean="0">
                <a:latin typeface="Courier New"/>
                <a:cs typeface="Courier New"/>
              </a:rPr>
              <a:t>&gt;  man </a:t>
            </a:r>
            <a:r>
              <a:rPr lang="en-US" sz="2400" dirty="0" err="1" smtClean="0">
                <a:latin typeface="Courier New"/>
                <a:cs typeface="Courier New"/>
              </a:rPr>
              <a:t>scanf</a:t>
            </a:r>
            <a:endParaRPr lang="en-US" sz="2400" dirty="0" smtClean="0">
              <a:latin typeface="Courier New"/>
              <a:cs typeface="Courier New"/>
            </a:endParaRPr>
          </a:p>
        </p:txBody>
      </p:sp>
    </p:spTree>
    <p:extLst>
      <p:ext uri="{BB962C8B-B14F-4D97-AF65-F5344CB8AC3E}">
        <p14:creationId xmlns:p14="http://schemas.microsoft.com/office/powerpoint/2010/main" val="65113706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7334664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a:t>
            </a:r>
            <a:endParaRPr lang="en-US" dirty="0"/>
          </a:p>
        </p:txBody>
      </p:sp>
      <p:sp>
        <p:nvSpPr>
          <p:cNvPr id="3" name="TextBox 2"/>
          <p:cNvSpPr txBox="1"/>
          <p:nvPr/>
        </p:nvSpPr>
        <p:spPr>
          <a:xfrm>
            <a:off x="677946" y="2010929"/>
            <a:ext cx="8466054" cy="461665"/>
          </a:xfrm>
          <a:prstGeom prst="rect">
            <a:avLst/>
          </a:prstGeom>
          <a:noFill/>
        </p:spPr>
        <p:txBody>
          <a:bodyPr wrap="square" rtlCol="0">
            <a:spAutoFit/>
          </a:bodyPr>
          <a:lstStyle/>
          <a:p>
            <a:r>
              <a:rPr lang="en-US" dirty="0" smtClean="0"/>
              <a:t>Contiguous block of memory</a:t>
            </a:r>
            <a:endParaRPr lang="en-US" dirty="0"/>
          </a:p>
        </p:txBody>
      </p:sp>
      <p:sp>
        <p:nvSpPr>
          <p:cNvPr id="4" name="TextBox 3"/>
          <p:cNvSpPr txBox="1"/>
          <p:nvPr/>
        </p:nvSpPr>
        <p:spPr>
          <a:xfrm>
            <a:off x="598577" y="2493225"/>
            <a:ext cx="8466054" cy="830997"/>
          </a:xfrm>
          <a:prstGeom prst="rect">
            <a:avLst/>
          </a:prstGeom>
          <a:noFill/>
        </p:spPr>
        <p:txBody>
          <a:bodyPr wrap="square" rtlCol="0">
            <a:spAutoFit/>
          </a:bodyPr>
          <a:lstStyle/>
          <a:p>
            <a:r>
              <a:rPr lang="en-US" dirty="0" smtClean="0"/>
              <a:t>You can have arrays for </a:t>
            </a:r>
            <a:r>
              <a:rPr lang="en-US" dirty="0" err="1" smtClean="0">
                <a:latin typeface="Courier"/>
                <a:cs typeface="Courier"/>
              </a:rPr>
              <a:t>int</a:t>
            </a:r>
            <a:r>
              <a:rPr lang="en-US" dirty="0" smtClean="0">
                <a:latin typeface="Courier"/>
                <a:cs typeface="Courier"/>
              </a:rPr>
              <a:t>, char, float, double</a:t>
            </a:r>
            <a:r>
              <a:rPr lang="en-US" dirty="0" smtClean="0"/>
              <a:t>, structures…</a:t>
            </a:r>
            <a:endParaRPr lang="en-US" dirty="0"/>
          </a:p>
        </p:txBody>
      </p:sp>
      <p:sp>
        <p:nvSpPr>
          <p:cNvPr id="5" name="TextBox 4"/>
          <p:cNvSpPr txBox="1"/>
          <p:nvPr/>
        </p:nvSpPr>
        <p:spPr>
          <a:xfrm>
            <a:off x="598577" y="3134596"/>
            <a:ext cx="8466054" cy="461665"/>
          </a:xfrm>
          <a:prstGeom prst="rect">
            <a:avLst/>
          </a:prstGeom>
          <a:noFill/>
        </p:spPr>
        <p:txBody>
          <a:bodyPr wrap="square" rtlCol="0">
            <a:spAutoFit/>
          </a:bodyPr>
          <a:lstStyle/>
          <a:p>
            <a:r>
              <a:rPr lang="en-US" dirty="0" err="1" smtClean="0">
                <a:latin typeface="Courier"/>
                <a:cs typeface="Courier"/>
              </a:rPr>
              <a:t>int</a:t>
            </a:r>
            <a:r>
              <a:rPr lang="en-US" dirty="0" smtClean="0">
                <a:latin typeface="Courier"/>
                <a:cs typeface="Courier"/>
              </a:rPr>
              <a:t> </a:t>
            </a:r>
            <a:r>
              <a:rPr lang="en-US" dirty="0" err="1" smtClean="0">
                <a:latin typeface="Courier"/>
                <a:cs typeface="Courier"/>
              </a:rPr>
              <a:t>myarray</a:t>
            </a:r>
            <a:r>
              <a:rPr lang="en-US" dirty="0" smtClean="0">
                <a:latin typeface="Courier"/>
                <a:cs typeface="Courier"/>
              </a:rPr>
              <a:t>[5]; //static declaration</a:t>
            </a:r>
            <a:endParaRPr lang="en-US" dirty="0">
              <a:latin typeface="Courier"/>
              <a:cs typeface="Courier"/>
            </a:endParaRPr>
          </a:p>
        </p:txBody>
      </p:sp>
      <p:graphicFrame>
        <p:nvGraphicFramePr>
          <p:cNvPr id="6" name="Table 5"/>
          <p:cNvGraphicFramePr>
            <a:graphicFrameLocks noGrp="1"/>
          </p:cNvGraphicFramePr>
          <p:nvPr>
            <p:extLst>
              <p:ext uri="{D42A27DB-BD31-4B8C-83A1-F6EECF244321}">
                <p14:modId xmlns:p14="http://schemas.microsoft.com/office/powerpoint/2010/main" val="3724887754"/>
              </p:ext>
            </p:extLst>
          </p:nvPr>
        </p:nvGraphicFramePr>
        <p:xfrm>
          <a:off x="1262800" y="4297005"/>
          <a:ext cx="7881200" cy="1248963"/>
        </p:xfrm>
        <a:graphic>
          <a:graphicData uri="http://schemas.openxmlformats.org/drawingml/2006/table">
            <a:tbl>
              <a:tblPr firstRow="1" bandRow="1">
                <a:tableStyleId>{5C22544A-7EE6-4342-B048-85BDC9FD1C3A}</a:tableStyleId>
              </a:tblPr>
              <a:tblGrid>
                <a:gridCol w="1576240"/>
                <a:gridCol w="1576240"/>
                <a:gridCol w="1576240"/>
                <a:gridCol w="1576240"/>
                <a:gridCol w="1576240"/>
              </a:tblGrid>
              <a:tr h="703860">
                <a:tc>
                  <a:txBody>
                    <a:bodyPr/>
                    <a:lstStyle/>
                    <a:p>
                      <a:r>
                        <a:rPr lang="en-US" sz="2400" dirty="0" smtClean="0"/>
                        <a:t>4</a:t>
                      </a:r>
                      <a:endParaRPr lang="en-US" sz="2400" dirty="0"/>
                    </a:p>
                  </a:txBody>
                  <a:tcPr/>
                </a:tc>
                <a:tc>
                  <a:txBody>
                    <a:bodyPr/>
                    <a:lstStyle/>
                    <a:p>
                      <a:r>
                        <a:rPr lang="en-US" sz="2400" dirty="0" smtClean="0"/>
                        <a:t>8</a:t>
                      </a:r>
                      <a:endParaRPr lang="en-US" sz="2400" dirty="0"/>
                    </a:p>
                  </a:txBody>
                  <a:tcPr/>
                </a:tc>
                <a:tc>
                  <a:txBody>
                    <a:bodyPr/>
                    <a:lstStyle/>
                    <a:p>
                      <a:r>
                        <a:rPr lang="en-US" sz="2400" dirty="0" smtClean="0"/>
                        <a:t>12</a:t>
                      </a:r>
                      <a:endParaRPr lang="en-US" sz="2400" dirty="0"/>
                    </a:p>
                  </a:txBody>
                  <a:tcPr/>
                </a:tc>
                <a:tc>
                  <a:txBody>
                    <a:bodyPr/>
                    <a:lstStyle/>
                    <a:p>
                      <a:r>
                        <a:rPr lang="en-US" sz="2400" dirty="0" smtClean="0"/>
                        <a:t>16</a:t>
                      </a:r>
                      <a:endParaRPr lang="en-US" sz="2400" dirty="0"/>
                    </a:p>
                  </a:txBody>
                  <a:tcPr/>
                </a:tc>
                <a:tc>
                  <a:txBody>
                    <a:bodyPr/>
                    <a:lstStyle/>
                    <a:p>
                      <a:r>
                        <a:rPr lang="en-US" sz="2400" dirty="0" smtClean="0"/>
                        <a:t>20</a:t>
                      </a:r>
                      <a:endParaRPr lang="en-US" sz="2400" dirty="0"/>
                    </a:p>
                  </a:txBody>
                  <a:tcPr/>
                </a:tc>
              </a:tr>
              <a:tr h="545103">
                <a:tc>
                  <a:txBody>
                    <a:bodyPr/>
                    <a:lstStyle/>
                    <a:p>
                      <a:r>
                        <a:rPr lang="en-US" sz="2400" dirty="0" err="1" smtClean="0"/>
                        <a:t>myarray</a:t>
                      </a:r>
                      <a:r>
                        <a:rPr lang="en-US" sz="2400" dirty="0" smtClean="0"/>
                        <a:t>[0]</a:t>
                      </a:r>
                      <a:endParaRPr lang="en-US" sz="2400" dirty="0"/>
                    </a:p>
                  </a:txBody>
                  <a:tcPr/>
                </a:tc>
                <a:tc>
                  <a:txBody>
                    <a:bodyPr/>
                    <a:lstStyle/>
                    <a:p>
                      <a:r>
                        <a:rPr lang="en-US" sz="2400" dirty="0" err="1" smtClean="0"/>
                        <a:t>myarray</a:t>
                      </a:r>
                      <a:r>
                        <a:rPr lang="en-US" sz="2400" dirty="0" smtClean="0"/>
                        <a:t>[1]</a:t>
                      </a:r>
                      <a:endParaRPr lang="en-US" sz="2400" dirty="0"/>
                    </a:p>
                  </a:txBody>
                  <a:tcPr/>
                </a:tc>
                <a:tc>
                  <a:txBody>
                    <a:bodyPr/>
                    <a:lstStyle/>
                    <a:p>
                      <a:r>
                        <a:rPr lang="en-US" sz="2400" dirty="0" err="1" smtClean="0"/>
                        <a:t>myarray</a:t>
                      </a:r>
                      <a:r>
                        <a:rPr lang="en-US" sz="2400" dirty="0" smtClean="0"/>
                        <a:t>[2]</a:t>
                      </a:r>
                      <a:endParaRPr lang="en-US" sz="2400" dirty="0"/>
                    </a:p>
                  </a:txBody>
                  <a:tcPr/>
                </a:tc>
                <a:tc>
                  <a:txBody>
                    <a:bodyPr/>
                    <a:lstStyle/>
                    <a:p>
                      <a:r>
                        <a:rPr lang="en-US" sz="2400" dirty="0" err="1" smtClean="0"/>
                        <a:t>myarray</a:t>
                      </a:r>
                      <a:r>
                        <a:rPr lang="en-US" sz="2400" dirty="0" smtClean="0"/>
                        <a:t>[3]</a:t>
                      </a:r>
                      <a:endParaRPr lang="en-US" sz="2400" dirty="0"/>
                    </a:p>
                  </a:txBody>
                  <a:tcPr/>
                </a:tc>
                <a:tc>
                  <a:txBody>
                    <a:bodyPr/>
                    <a:lstStyle/>
                    <a:p>
                      <a:r>
                        <a:rPr lang="en-US" sz="2400" dirty="0" err="1" smtClean="0"/>
                        <a:t>myarray</a:t>
                      </a:r>
                      <a:r>
                        <a:rPr lang="en-US" sz="2400" dirty="0" smtClean="0"/>
                        <a:t>[4]</a:t>
                      </a:r>
                      <a:endParaRPr lang="en-US" sz="2400" dirty="0"/>
                    </a:p>
                  </a:txBody>
                  <a:tcPr/>
                </a:tc>
              </a:tr>
            </a:tbl>
          </a:graphicData>
        </a:graphic>
      </p:graphicFrame>
      <p:sp>
        <p:nvSpPr>
          <p:cNvPr id="7" name="TextBox 6"/>
          <p:cNvSpPr txBox="1"/>
          <p:nvPr/>
        </p:nvSpPr>
        <p:spPr>
          <a:xfrm>
            <a:off x="-115747" y="4471673"/>
            <a:ext cx="1508016" cy="461665"/>
          </a:xfrm>
          <a:prstGeom prst="rect">
            <a:avLst/>
          </a:prstGeom>
          <a:noFill/>
        </p:spPr>
        <p:txBody>
          <a:bodyPr wrap="square" rtlCol="0">
            <a:spAutoFit/>
          </a:bodyPr>
          <a:lstStyle/>
          <a:p>
            <a:r>
              <a:rPr lang="en-US" dirty="0" smtClean="0"/>
              <a:t>address:</a:t>
            </a:r>
            <a:endParaRPr lang="en-US" dirty="0"/>
          </a:p>
        </p:txBody>
      </p:sp>
      <p:sp>
        <p:nvSpPr>
          <p:cNvPr id="8" name="TextBox 7"/>
          <p:cNvSpPr txBox="1"/>
          <p:nvPr/>
        </p:nvSpPr>
        <p:spPr>
          <a:xfrm>
            <a:off x="238108" y="3785615"/>
            <a:ext cx="8826523" cy="461665"/>
          </a:xfrm>
          <a:prstGeom prst="rect">
            <a:avLst/>
          </a:prstGeom>
          <a:noFill/>
        </p:spPr>
        <p:txBody>
          <a:bodyPr wrap="square" rtlCol="0">
            <a:spAutoFit/>
          </a:bodyPr>
          <a:lstStyle/>
          <a:p>
            <a:r>
              <a:rPr lang="en-US" dirty="0" smtClean="0"/>
              <a:t>NOTE: Name of the array is the address of the first element</a:t>
            </a:r>
            <a:endParaRPr lang="en-US" dirty="0"/>
          </a:p>
        </p:txBody>
      </p:sp>
      <p:sp>
        <p:nvSpPr>
          <p:cNvPr id="9" name="TextBox 8"/>
          <p:cNvSpPr txBox="1"/>
          <p:nvPr/>
        </p:nvSpPr>
        <p:spPr>
          <a:xfrm>
            <a:off x="598577" y="5734510"/>
            <a:ext cx="8466054" cy="461665"/>
          </a:xfrm>
          <a:prstGeom prst="rect">
            <a:avLst/>
          </a:prstGeom>
          <a:noFill/>
        </p:spPr>
        <p:txBody>
          <a:bodyPr wrap="square" rtlCol="0">
            <a:spAutoFit/>
          </a:bodyPr>
          <a:lstStyle/>
          <a:p>
            <a:r>
              <a:rPr lang="en-US" dirty="0" err="1" smtClean="0">
                <a:latin typeface="Courier"/>
                <a:cs typeface="Courier"/>
              </a:rPr>
              <a:t>printf</a:t>
            </a:r>
            <a:r>
              <a:rPr lang="en-US" dirty="0" smtClean="0">
                <a:latin typeface="Courier"/>
                <a:cs typeface="Courier"/>
              </a:rPr>
              <a:t>(“%p”,</a:t>
            </a:r>
            <a:r>
              <a:rPr lang="en-US" dirty="0" err="1" smtClean="0">
                <a:latin typeface="Courier"/>
                <a:cs typeface="Courier"/>
              </a:rPr>
              <a:t>myarray</a:t>
            </a:r>
            <a:r>
              <a:rPr lang="en-US" dirty="0">
                <a:latin typeface="Courier"/>
                <a:cs typeface="Courier"/>
              </a:rPr>
              <a:t>)</a:t>
            </a:r>
            <a:r>
              <a:rPr lang="en-US" dirty="0" smtClean="0">
                <a:latin typeface="Courier"/>
                <a:cs typeface="Courier"/>
              </a:rPr>
              <a:t>; //prints what?</a:t>
            </a:r>
            <a:endParaRPr lang="en-US" dirty="0">
              <a:latin typeface="Courier"/>
              <a:cs typeface="Courier"/>
            </a:endParaRPr>
          </a:p>
        </p:txBody>
      </p:sp>
    </p:spTree>
    <p:extLst>
      <p:ext uri="{BB962C8B-B14F-4D97-AF65-F5344CB8AC3E}">
        <p14:creationId xmlns:p14="http://schemas.microsoft.com/office/powerpoint/2010/main" val="5560498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89669"/>
            <a:ext cx="7543800" cy="1450757"/>
          </a:xfrm>
        </p:spPr>
        <p:txBody>
          <a:bodyPr/>
          <a:lstStyle/>
          <a:p>
            <a:r>
              <a:rPr lang="en-US" dirty="0" smtClean="0"/>
              <a:t>2-dimensional arrays</a:t>
            </a:r>
            <a:endParaRPr lang="en-US" dirty="0"/>
          </a:p>
        </p:txBody>
      </p:sp>
      <p:sp>
        <p:nvSpPr>
          <p:cNvPr id="3" name="TextBox 2"/>
          <p:cNvSpPr txBox="1"/>
          <p:nvPr/>
        </p:nvSpPr>
        <p:spPr>
          <a:xfrm>
            <a:off x="677946" y="1256230"/>
            <a:ext cx="8466054" cy="461665"/>
          </a:xfrm>
          <a:prstGeom prst="rect">
            <a:avLst/>
          </a:prstGeom>
          <a:noFill/>
        </p:spPr>
        <p:txBody>
          <a:bodyPr wrap="square" rtlCol="0">
            <a:spAutoFit/>
          </a:bodyPr>
          <a:lstStyle/>
          <a:p>
            <a:r>
              <a:rPr lang="en-US" dirty="0" err="1" smtClean="0">
                <a:latin typeface="Courier"/>
                <a:cs typeface="Courier"/>
              </a:rPr>
              <a:t>int</a:t>
            </a:r>
            <a:r>
              <a:rPr lang="en-US" dirty="0" smtClean="0">
                <a:latin typeface="Courier"/>
                <a:cs typeface="Courier"/>
              </a:rPr>
              <a:t> </a:t>
            </a:r>
            <a:r>
              <a:rPr lang="en-US" dirty="0" err="1" smtClean="0">
                <a:latin typeface="Courier"/>
                <a:cs typeface="Courier"/>
              </a:rPr>
              <a:t>myarray</a:t>
            </a:r>
            <a:r>
              <a:rPr lang="en-US" dirty="0" smtClean="0">
                <a:latin typeface="Courier"/>
                <a:cs typeface="Courier"/>
              </a:rPr>
              <a:t>[5][5]; //static declaration</a:t>
            </a:r>
            <a:endParaRPr lang="en-US" dirty="0">
              <a:latin typeface="Courier"/>
              <a:cs typeface="Courier"/>
            </a:endParaRPr>
          </a:p>
        </p:txBody>
      </p:sp>
      <p:graphicFrame>
        <p:nvGraphicFramePr>
          <p:cNvPr id="4" name="Table 3"/>
          <p:cNvGraphicFramePr>
            <a:graphicFrameLocks noGrp="1"/>
          </p:cNvGraphicFramePr>
          <p:nvPr>
            <p:extLst>
              <p:ext uri="{D42A27DB-BD31-4B8C-83A1-F6EECF244321}">
                <p14:modId xmlns:p14="http://schemas.microsoft.com/office/powerpoint/2010/main" val="2929813124"/>
              </p:ext>
            </p:extLst>
          </p:nvPr>
        </p:nvGraphicFramePr>
        <p:xfrm>
          <a:off x="1157981" y="2026322"/>
          <a:ext cx="7657615" cy="3994323"/>
        </p:xfrm>
        <a:graphic>
          <a:graphicData uri="http://schemas.openxmlformats.org/drawingml/2006/table">
            <a:tbl>
              <a:tblPr firstRow="1" bandRow="1">
                <a:tableStyleId>{5C22544A-7EE6-4342-B048-85BDC9FD1C3A}</a:tableStyleId>
              </a:tblPr>
              <a:tblGrid>
                <a:gridCol w="1531523"/>
                <a:gridCol w="1531523"/>
                <a:gridCol w="1531523"/>
                <a:gridCol w="1531523"/>
                <a:gridCol w="1531523"/>
              </a:tblGrid>
              <a:tr h="830257">
                <a:tc>
                  <a:txBody>
                    <a:bodyPr/>
                    <a:lstStyle/>
                    <a:p>
                      <a:r>
                        <a:rPr lang="en-US" b="0" dirty="0" smtClean="0">
                          <a:solidFill>
                            <a:schemeClr val="tx1"/>
                          </a:solidFill>
                        </a:rPr>
                        <a:t>Address:</a:t>
                      </a:r>
                      <a:r>
                        <a:rPr lang="en-US" b="0" baseline="0" dirty="0" smtClean="0">
                          <a:solidFill>
                            <a:schemeClr val="tx1"/>
                          </a:solidFill>
                        </a:rPr>
                        <a:t> 4</a:t>
                      </a:r>
                    </a:p>
                    <a:p>
                      <a:r>
                        <a:rPr lang="en-US" b="0" baseline="0" dirty="0" err="1" smtClean="0">
                          <a:solidFill>
                            <a:schemeClr val="tx1"/>
                          </a:solidFill>
                        </a:rPr>
                        <a:t>myarray</a:t>
                      </a:r>
                      <a:r>
                        <a:rPr lang="en-US" b="0" baseline="0" dirty="0" smtClean="0">
                          <a:solidFill>
                            <a:schemeClr val="tx1"/>
                          </a:solidFill>
                        </a:rPr>
                        <a:t>[0][0]</a:t>
                      </a:r>
                      <a:endParaRPr lang="en-US" b="0" dirty="0" smtClean="0">
                        <a:solidFill>
                          <a:schemeClr val="tx1"/>
                        </a:solidFill>
                      </a:endParaRPr>
                    </a:p>
                  </a:txBody>
                  <a:tcPr/>
                </a:tc>
                <a:tc>
                  <a:txBody>
                    <a:bodyPr/>
                    <a:lstStyle/>
                    <a:p>
                      <a:r>
                        <a:rPr lang="en-US" b="0" dirty="0" smtClean="0">
                          <a:solidFill>
                            <a:schemeClr val="tx1"/>
                          </a:solidFill>
                        </a:rPr>
                        <a:t>Address:</a:t>
                      </a:r>
                      <a:r>
                        <a:rPr lang="en-US" b="0" baseline="0" dirty="0" smtClean="0">
                          <a:solidFill>
                            <a:schemeClr val="tx1"/>
                          </a:solidFill>
                        </a:rPr>
                        <a:t> 8</a:t>
                      </a:r>
                      <a:endParaRPr lang="en-US" b="0" dirty="0" smtClean="0">
                        <a:solidFill>
                          <a:schemeClr val="tx1"/>
                        </a:solidFill>
                      </a:endParaRPr>
                    </a:p>
                    <a:p>
                      <a:endParaRPr lang="en-US" b="0" dirty="0">
                        <a:solidFill>
                          <a:schemeClr val="tx1"/>
                        </a:solidFill>
                      </a:endParaRPr>
                    </a:p>
                  </a:txBody>
                  <a:tcPr/>
                </a:tc>
                <a:tc>
                  <a:txBody>
                    <a:bodyPr/>
                    <a:lstStyle/>
                    <a:p>
                      <a:r>
                        <a:rPr lang="en-US" b="0" dirty="0" smtClean="0">
                          <a:solidFill>
                            <a:schemeClr val="tx1"/>
                          </a:solidFill>
                        </a:rPr>
                        <a:t>Address:</a:t>
                      </a:r>
                      <a:r>
                        <a:rPr lang="en-US" b="0" baseline="0" dirty="0" smtClean="0">
                          <a:solidFill>
                            <a:schemeClr val="tx1"/>
                          </a:solidFill>
                        </a:rPr>
                        <a:t> 12</a:t>
                      </a:r>
                      <a:endParaRPr lang="en-US" b="0" dirty="0" smtClean="0">
                        <a:solidFill>
                          <a:schemeClr val="tx1"/>
                        </a:solidFill>
                      </a:endParaRPr>
                    </a:p>
                    <a:p>
                      <a:endParaRPr lang="en-US" b="0" dirty="0">
                        <a:solidFill>
                          <a:schemeClr val="tx1"/>
                        </a:solidFill>
                      </a:endParaRPr>
                    </a:p>
                  </a:txBody>
                  <a:tcPr/>
                </a:tc>
                <a:tc>
                  <a:txBody>
                    <a:bodyPr/>
                    <a:lstStyle/>
                    <a:p>
                      <a:r>
                        <a:rPr lang="en-US" b="0" dirty="0" smtClean="0">
                          <a:solidFill>
                            <a:schemeClr val="tx1"/>
                          </a:solidFill>
                        </a:rPr>
                        <a:t>Address:</a:t>
                      </a:r>
                      <a:r>
                        <a:rPr lang="en-US" b="0" baseline="0" dirty="0" smtClean="0">
                          <a:solidFill>
                            <a:schemeClr val="tx1"/>
                          </a:solidFill>
                        </a:rPr>
                        <a:t> 16</a:t>
                      </a:r>
                      <a:endParaRPr lang="en-US" b="0" dirty="0" smtClean="0">
                        <a:solidFill>
                          <a:schemeClr val="tx1"/>
                        </a:solidFill>
                      </a:endParaRPr>
                    </a:p>
                  </a:txBody>
                  <a:tcPr/>
                </a:tc>
                <a:tc>
                  <a:txBody>
                    <a:bodyPr/>
                    <a:lstStyle/>
                    <a:p>
                      <a:r>
                        <a:rPr lang="en-US" b="0" dirty="0" smtClean="0">
                          <a:solidFill>
                            <a:schemeClr val="tx1"/>
                          </a:solidFill>
                        </a:rPr>
                        <a:t>Address:</a:t>
                      </a:r>
                      <a:r>
                        <a:rPr lang="en-US" b="0" baseline="0" dirty="0" smtClean="0">
                          <a:solidFill>
                            <a:schemeClr val="tx1"/>
                          </a:solidFill>
                        </a:rPr>
                        <a:t> 20</a:t>
                      </a:r>
                      <a:endParaRPr lang="en-US" b="0" dirty="0" smtClean="0">
                        <a:solidFill>
                          <a:schemeClr val="tx1"/>
                        </a:solidFill>
                      </a:endParaRPr>
                    </a:p>
                  </a:txBody>
                  <a:tcPr/>
                </a:tc>
              </a:tr>
              <a:tr h="830257">
                <a:tc>
                  <a:txBody>
                    <a:bodyPr/>
                    <a:lstStyle/>
                    <a:p>
                      <a:r>
                        <a:rPr lang="en-US" dirty="0" smtClean="0"/>
                        <a:t>Address:</a:t>
                      </a:r>
                      <a:r>
                        <a:rPr lang="en-US" baseline="0" dirty="0" smtClean="0"/>
                        <a:t> 24</a:t>
                      </a:r>
                      <a:endParaRPr lang="en-US" dirty="0" smtClean="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28</a:t>
                      </a:r>
                      <a:endParaRPr lang="en-US" dirty="0" smtClean="0"/>
                    </a:p>
                    <a:p>
                      <a:r>
                        <a:rPr lang="en-US" dirty="0" err="1" smtClean="0">
                          <a:solidFill>
                            <a:srgbClr val="000000"/>
                          </a:solidFill>
                        </a:rPr>
                        <a:t>myarray</a:t>
                      </a:r>
                      <a:r>
                        <a:rPr lang="en-US" dirty="0" smtClean="0">
                          <a:solidFill>
                            <a:srgbClr val="000000"/>
                          </a:solidFill>
                        </a:rPr>
                        <a:t>[1][1]</a:t>
                      </a:r>
                      <a:endParaRPr lang="en-US" dirty="0">
                        <a:solidFill>
                          <a:srgbClr val="000000"/>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32</a:t>
                      </a:r>
                      <a:endParaRPr lang="en-US" dirty="0" smtClean="0"/>
                    </a:p>
                    <a:p>
                      <a:endParaRPr lang="en-US" dirty="0">
                        <a:solidFill>
                          <a:schemeClr val="accent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36</a:t>
                      </a:r>
                      <a:endParaRPr lang="en-US" dirty="0" smtClean="0"/>
                    </a:p>
                    <a:p>
                      <a:endParaRPr lang="en-US" dirty="0">
                        <a:solidFill>
                          <a:schemeClr val="accent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40</a:t>
                      </a:r>
                      <a:endParaRPr lang="en-US" dirty="0" smtClean="0"/>
                    </a:p>
                  </a:txBody>
                  <a:tcPr>
                    <a:solidFill>
                      <a:schemeClr val="accent1"/>
                    </a:solidFill>
                  </a:tcPr>
                </a:tc>
              </a:tr>
              <a:tr h="709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44</a:t>
                      </a:r>
                      <a:endParaRPr lang="en-US" dirty="0" smtClean="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48</a:t>
                      </a:r>
                      <a:r>
                        <a:rPr lang="en-US" baseline="0" dirty="0" smtClean="0">
                          <a:solidFill>
                            <a:schemeClr val="accent1"/>
                          </a:solidFill>
                        </a:rPr>
                        <a:t>8</a:t>
                      </a:r>
                      <a:endParaRPr lang="en-US" dirty="0" smtClean="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52</a:t>
                      </a:r>
                      <a:endParaRPr lang="en-US" dirty="0" smtClean="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56</a:t>
                      </a:r>
                      <a:endParaRPr lang="en-US" dirty="0" smtClean="0"/>
                    </a:p>
                    <a:p>
                      <a:endParaRPr lang="en-US" dirty="0">
                        <a:solidFill>
                          <a:schemeClr val="accent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60</a:t>
                      </a:r>
                      <a:endParaRPr lang="en-US" dirty="0" smtClean="0"/>
                    </a:p>
                    <a:p>
                      <a:endParaRPr lang="en-US" dirty="0">
                        <a:solidFill>
                          <a:schemeClr val="accent1"/>
                        </a:solidFill>
                      </a:endParaRPr>
                    </a:p>
                  </a:txBody>
                  <a:tcPr>
                    <a:solidFill>
                      <a:schemeClr val="accent1"/>
                    </a:solidFill>
                  </a:tcPr>
                </a:tc>
              </a:tr>
              <a:tr h="709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 6</a:t>
                      </a:r>
                      <a:r>
                        <a:rPr lang="en-US" baseline="0" dirty="0" smtClean="0"/>
                        <a:t>4</a:t>
                      </a:r>
                      <a:endParaRPr lang="en-US" dirty="0" smtClean="0"/>
                    </a:p>
                    <a:p>
                      <a:endParaRPr lang="en-US" dirty="0">
                        <a:solidFill>
                          <a:schemeClr val="accent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68</a:t>
                      </a:r>
                      <a:endParaRPr lang="en-US" dirty="0" smtClean="0"/>
                    </a:p>
                    <a:p>
                      <a:endParaRPr lang="en-US" dirty="0">
                        <a:solidFill>
                          <a:schemeClr val="accent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72</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rgbClr val="000000"/>
                          </a:solidFill>
                        </a:rPr>
                        <a:t>myarray</a:t>
                      </a:r>
                      <a:r>
                        <a:rPr lang="en-US" dirty="0" smtClean="0">
                          <a:solidFill>
                            <a:srgbClr val="000000"/>
                          </a:solidFill>
                        </a:rPr>
                        <a:t>[3][2]</a:t>
                      </a:r>
                    </a:p>
                    <a:p>
                      <a:endParaRPr lang="en-US" dirty="0">
                        <a:solidFill>
                          <a:schemeClr val="accent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76</a:t>
                      </a:r>
                      <a:endParaRPr lang="en-US" dirty="0" smtClean="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80</a:t>
                      </a:r>
                      <a:endParaRPr lang="en-US" dirty="0" smtClean="0"/>
                    </a:p>
                  </a:txBody>
                  <a:tcPr>
                    <a:solidFill>
                      <a:schemeClr val="accent1"/>
                    </a:solidFill>
                  </a:tcPr>
                </a:tc>
              </a:tr>
              <a:tr h="709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84</a:t>
                      </a:r>
                      <a:endParaRPr lang="en-US" dirty="0" smtClean="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88</a:t>
                      </a:r>
                      <a:endParaRPr lang="en-US" dirty="0" smtClean="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92</a:t>
                      </a:r>
                      <a:endParaRPr lang="en-US" dirty="0" smtClean="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96</a:t>
                      </a:r>
                      <a:endParaRPr lang="en-US" dirty="0" smtClean="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Address:</a:t>
                      </a:r>
                      <a:r>
                        <a:rPr lang="en-US" baseline="0" dirty="0" smtClean="0"/>
                        <a:t> 100</a:t>
                      </a:r>
                      <a:endParaRPr lang="en-US" dirty="0" smtClean="0"/>
                    </a:p>
                  </a:txBody>
                  <a:tcPr>
                    <a:solidFill>
                      <a:schemeClr val="accent1"/>
                    </a:solidFill>
                  </a:tcPr>
                </a:tc>
              </a:tr>
            </a:tbl>
          </a:graphicData>
        </a:graphic>
      </p:graphicFrame>
      <p:sp>
        <p:nvSpPr>
          <p:cNvPr id="5" name="TextBox 4"/>
          <p:cNvSpPr txBox="1"/>
          <p:nvPr/>
        </p:nvSpPr>
        <p:spPr>
          <a:xfrm>
            <a:off x="42496" y="1676779"/>
            <a:ext cx="4047832" cy="830997"/>
          </a:xfrm>
          <a:prstGeom prst="rect">
            <a:avLst/>
          </a:prstGeom>
          <a:noFill/>
        </p:spPr>
        <p:txBody>
          <a:bodyPr wrap="square" rtlCol="0">
            <a:spAutoFit/>
          </a:bodyPr>
          <a:lstStyle/>
          <a:p>
            <a:r>
              <a:rPr lang="en-US" dirty="0" smtClean="0"/>
              <a:t>Memory </a:t>
            </a:r>
          </a:p>
          <a:p>
            <a:r>
              <a:rPr lang="en-US" dirty="0" smtClean="0"/>
              <a:t>map:</a:t>
            </a:r>
            <a:endParaRPr lang="en-US" dirty="0"/>
          </a:p>
        </p:txBody>
      </p:sp>
    </p:spTree>
    <p:extLst>
      <p:ext uri="{BB962C8B-B14F-4D97-AF65-F5344CB8AC3E}">
        <p14:creationId xmlns:p14="http://schemas.microsoft.com/office/powerpoint/2010/main" val="8335837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 Looping through an array</a:t>
            </a:r>
            <a:endParaRPr lang="en-US" dirty="0"/>
          </a:p>
        </p:txBody>
      </p:sp>
      <p:sp>
        <p:nvSpPr>
          <p:cNvPr id="3" name="TextBox 2"/>
          <p:cNvSpPr txBox="1"/>
          <p:nvPr/>
        </p:nvSpPr>
        <p:spPr>
          <a:xfrm>
            <a:off x="198423" y="2235837"/>
            <a:ext cx="8945577" cy="4154983"/>
          </a:xfrm>
          <a:prstGeom prst="rect">
            <a:avLst/>
          </a:prstGeom>
          <a:noFill/>
        </p:spPr>
        <p:txBody>
          <a:bodyPr wrap="square" rtlCol="0">
            <a:spAutoFit/>
          </a:bodyPr>
          <a:lstStyle/>
          <a:p>
            <a:r>
              <a:rPr lang="en-US" dirty="0" smtClean="0"/>
              <a:t>Consider a 3-D array, </a:t>
            </a:r>
            <a:r>
              <a:rPr lang="en-US" dirty="0" err="1" smtClean="0">
                <a:latin typeface="Courier"/>
                <a:cs typeface="Courier"/>
              </a:rPr>
              <a:t>int</a:t>
            </a:r>
            <a:r>
              <a:rPr lang="en-US" dirty="0" smtClean="0">
                <a:latin typeface="Courier"/>
                <a:cs typeface="Courier"/>
              </a:rPr>
              <a:t> image[256][256][3]</a:t>
            </a:r>
            <a:r>
              <a:rPr lang="en-US" dirty="0" smtClean="0"/>
              <a:t> for an RGB color image. The first subscript denotes the number of rows, the second subscript denotes the number of columns, and the third subscript denotes the number of color channels. For example, a pixel at row </a:t>
            </a:r>
            <a:r>
              <a:rPr lang="en-US" dirty="0" err="1" smtClean="0">
                <a:latin typeface="Courier"/>
                <a:cs typeface="Courier"/>
              </a:rPr>
              <a:t>i</a:t>
            </a:r>
            <a:r>
              <a:rPr lang="en-US" dirty="0" smtClean="0">
                <a:latin typeface="Courier"/>
                <a:cs typeface="Courier"/>
              </a:rPr>
              <a:t> </a:t>
            </a:r>
            <a:r>
              <a:rPr lang="en-US" dirty="0" smtClean="0"/>
              <a:t>and column</a:t>
            </a:r>
            <a:r>
              <a:rPr lang="en-US" dirty="0" smtClean="0">
                <a:latin typeface="Courier"/>
                <a:cs typeface="Courier"/>
              </a:rPr>
              <a:t> j </a:t>
            </a:r>
            <a:r>
              <a:rPr lang="en-US" dirty="0" smtClean="0"/>
              <a:t>will have an R value given by </a:t>
            </a:r>
            <a:r>
              <a:rPr lang="en-US" dirty="0" smtClean="0">
                <a:latin typeface="Courier"/>
                <a:cs typeface="Courier"/>
              </a:rPr>
              <a:t>image[</a:t>
            </a:r>
            <a:r>
              <a:rPr lang="en-US" dirty="0" err="1" smtClean="0">
                <a:latin typeface="Courier"/>
                <a:cs typeface="Courier"/>
              </a:rPr>
              <a:t>i</a:t>
            </a:r>
            <a:r>
              <a:rPr lang="en-US" dirty="0" smtClean="0">
                <a:latin typeface="Courier"/>
                <a:cs typeface="Courier"/>
              </a:rPr>
              <a:t>][j][0]</a:t>
            </a:r>
            <a:r>
              <a:rPr lang="en-US" dirty="0" smtClean="0"/>
              <a:t>, G value given by </a:t>
            </a:r>
            <a:r>
              <a:rPr lang="en-US" dirty="0" smtClean="0">
                <a:latin typeface="Courier"/>
                <a:cs typeface="Courier"/>
              </a:rPr>
              <a:t>image[</a:t>
            </a:r>
            <a:r>
              <a:rPr lang="en-US" dirty="0" err="1" smtClean="0">
                <a:latin typeface="Courier"/>
                <a:cs typeface="Courier"/>
              </a:rPr>
              <a:t>i</a:t>
            </a:r>
            <a:r>
              <a:rPr lang="en-US" dirty="0" smtClean="0">
                <a:latin typeface="Courier"/>
                <a:cs typeface="Courier"/>
              </a:rPr>
              <a:t>][j][1]</a:t>
            </a:r>
            <a:r>
              <a:rPr lang="en-US" dirty="0" smtClean="0"/>
              <a:t>, and B value given by </a:t>
            </a:r>
            <a:r>
              <a:rPr lang="en-US" dirty="0" smtClean="0">
                <a:latin typeface="Courier"/>
                <a:cs typeface="Courier"/>
              </a:rPr>
              <a:t>image[</a:t>
            </a:r>
            <a:r>
              <a:rPr lang="en-US" dirty="0" err="1" smtClean="0">
                <a:latin typeface="Courier"/>
                <a:cs typeface="Courier"/>
              </a:rPr>
              <a:t>i</a:t>
            </a:r>
            <a:r>
              <a:rPr lang="en-US" dirty="0" smtClean="0">
                <a:latin typeface="Courier"/>
                <a:cs typeface="Courier"/>
              </a:rPr>
              <a:t>][j][2]</a:t>
            </a:r>
            <a:r>
              <a:rPr lang="en-US" dirty="0" smtClean="0"/>
              <a:t>. Any pixel has a yellow color if it’s R and G values are 255 and B value is 0. Write a </a:t>
            </a:r>
            <a:r>
              <a:rPr lang="en-US" dirty="0" smtClean="0">
                <a:latin typeface="Courier"/>
                <a:cs typeface="Courier"/>
              </a:rPr>
              <a:t>for</a:t>
            </a:r>
            <a:r>
              <a:rPr lang="en-US" dirty="0" smtClean="0"/>
              <a:t> loop to search for the location of the very first yellow pixel in </a:t>
            </a:r>
            <a:r>
              <a:rPr lang="en-US" dirty="0" smtClean="0">
                <a:latin typeface="Courier"/>
                <a:cs typeface="Courier"/>
              </a:rPr>
              <a:t>image</a:t>
            </a:r>
            <a:r>
              <a:rPr lang="en-US" dirty="0" smtClean="0"/>
              <a:t>. The search should terminate once the yellow pixel is found. Search in row-wise manner.</a:t>
            </a:r>
            <a:endParaRPr lang="en-US" dirty="0"/>
          </a:p>
        </p:txBody>
      </p:sp>
    </p:spTree>
    <p:extLst>
      <p:ext uri="{BB962C8B-B14F-4D97-AF65-F5344CB8AC3E}">
        <p14:creationId xmlns:p14="http://schemas.microsoft.com/office/powerpoint/2010/main" val="101413914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7962879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393"/>
            <a:ext cx="8862900" cy="830997"/>
          </a:xfrm>
          <a:prstGeom prst="rect">
            <a:avLst/>
          </a:prstGeom>
        </p:spPr>
        <p:txBody>
          <a:bodyPr wrap="square">
            <a:spAutoFit/>
          </a:bodyPr>
          <a:lstStyle/>
          <a:p>
            <a:r>
              <a:rPr lang="en-US" b="1" dirty="0"/>
              <a:t>Pointers</a:t>
            </a:r>
            <a:r>
              <a:rPr lang="en-US" dirty="0"/>
              <a:t> are special variables that hold/store memory addresses of other variables. </a:t>
            </a:r>
          </a:p>
        </p:txBody>
      </p:sp>
      <p:sp>
        <p:nvSpPr>
          <p:cNvPr id="3" name="Rectangle 2"/>
          <p:cNvSpPr/>
          <p:nvPr/>
        </p:nvSpPr>
        <p:spPr>
          <a:xfrm>
            <a:off x="0" y="1056318"/>
            <a:ext cx="9144000" cy="1569660"/>
          </a:xfrm>
          <a:prstGeom prst="rect">
            <a:avLst/>
          </a:prstGeom>
        </p:spPr>
        <p:txBody>
          <a:bodyPr wrap="square">
            <a:spAutoFit/>
          </a:bodyPr>
          <a:lstStyle/>
          <a:p>
            <a:r>
              <a:rPr lang="en-US" dirty="0"/>
              <a:t>When a pointer, say </a:t>
            </a:r>
            <a:r>
              <a:rPr lang="en-US" dirty="0" err="1"/>
              <a:t>iptr</a:t>
            </a:r>
            <a:r>
              <a:rPr lang="en-US" dirty="0"/>
              <a:t>, holds the address of an integer variable, say </a:t>
            </a:r>
            <a:r>
              <a:rPr lang="en-US" dirty="0" err="1"/>
              <a:t>ivar</a:t>
            </a:r>
            <a:r>
              <a:rPr lang="en-US" dirty="0"/>
              <a:t>, then we say: “</a:t>
            </a:r>
            <a:r>
              <a:rPr lang="en-US" dirty="0" err="1"/>
              <a:t>iptr</a:t>
            </a:r>
            <a:r>
              <a:rPr lang="en-US" dirty="0"/>
              <a:t> is an integer pointer that points to </a:t>
            </a:r>
            <a:r>
              <a:rPr lang="en-US" dirty="0" err="1"/>
              <a:t>ivar</a:t>
            </a:r>
            <a:r>
              <a:rPr lang="en-US" dirty="0"/>
              <a:t>.</a:t>
            </a:r>
            <a:r>
              <a:rPr lang="en-US" dirty="0" smtClean="0"/>
              <a:t>”</a:t>
            </a:r>
          </a:p>
          <a:p>
            <a:r>
              <a:rPr lang="en-US" dirty="0" err="1" smtClean="0">
                <a:latin typeface="Courier"/>
                <a:cs typeface="Courier"/>
              </a:rPr>
              <a:t>int</a:t>
            </a:r>
            <a:r>
              <a:rPr lang="en-US" dirty="0" smtClean="0">
                <a:latin typeface="Courier"/>
                <a:cs typeface="Courier"/>
              </a:rPr>
              <a:t> </a:t>
            </a:r>
            <a:r>
              <a:rPr lang="en-US" dirty="0" err="1" smtClean="0">
                <a:latin typeface="Courier"/>
                <a:cs typeface="Courier"/>
              </a:rPr>
              <a:t>ivar</a:t>
            </a:r>
            <a:r>
              <a:rPr lang="en-US" dirty="0" smtClean="0">
                <a:latin typeface="Courier"/>
                <a:cs typeface="Courier"/>
              </a:rPr>
              <a:t>=45;</a:t>
            </a:r>
          </a:p>
          <a:p>
            <a:r>
              <a:rPr lang="en-US" dirty="0" err="1" smtClean="0">
                <a:latin typeface="Courier"/>
                <a:cs typeface="Courier"/>
              </a:rPr>
              <a:t>int</a:t>
            </a:r>
            <a:r>
              <a:rPr lang="en-US" dirty="0" smtClean="0">
                <a:latin typeface="Courier"/>
                <a:cs typeface="Courier"/>
              </a:rPr>
              <a:t> *</a:t>
            </a:r>
            <a:r>
              <a:rPr lang="en-US" dirty="0" err="1" smtClean="0">
                <a:latin typeface="Courier"/>
                <a:cs typeface="Courier"/>
              </a:rPr>
              <a:t>iptr</a:t>
            </a:r>
            <a:r>
              <a:rPr lang="en-US" dirty="0" smtClean="0">
                <a:latin typeface="Courier"/>
                <a:cs typeface="Courier"/>
              </a:rPr>
              <a:t>; </a:t>
            </a:r>
            <a:r>
              <a:rPr lang="en-US" dirty="0" err="1" smtClean="0">
                <a:latin typeface="Courier"/>
                <a:cs typeface="Courier"/>
              </a:rPr>
              <a:t>iptr</a:t>
            </a:r>
            <a:r>
              <a:rPr lang="en-US" dirty="0" smtClean="0">
                <a:latin typeface="Courier"/>
                <a:cs typeface="Courier"/>
              </a:rPr>
              <a:t> = &amp;</a:t>
            </a:r>
            <a:r>
              <a:rPr lang="en-US" dirty="0" err="1" smtClean="0">
                <a:latin typeface="Courier"/>
                <a:cs typeface="Courier"/>
              </a:rPr>
              <a:t>ivar</a:t>
            </a:r>
            <a:r>
              <a:rPr lang="en-US" dirty="0" smtClean="0">
                <a:latin typeface="Courier"/>
                <a:cs typeface="Courier"/>
              </a:rPr>
              <a:t>; //</a:t>
            </a:r>
            <a:r>
              <a:rPr lang="en-US" dirty="0" err="1" smtClean="0">
                <a:latin typeface="Courier"/>
                <a:cs typeface="Courier"/>
              </a:rPr>
              <a:t>iptr</a:t>
            </a:r>
            <a:r>
              <a:rPr lang="en-US" dirty="0" smtClean="0">
                <a:latin typeface="Courier"/>
                <a:cs typeface="Courier"/>
              </a:rPr>
              <a:t> points to </a:t>
            </a:r>
            <a:r>
              <a:rPr lang="en-US" dirty="0" err="1" smtClean="0">
                <a:latin typeface="Courier"/>
                <a:cs typeface="Courier"/>
              </a:rPr>
              <a:t>ivar</a:t>
            </a:r>
            <a:endParaRPr lang="en-US" dirty="0">
              <a:latin typeface="Courier"/>
              <a:cs typeface="Courier"/>
            </a:endParaRPr>
          </a:p>
        </p:txBody>
      </p:sp>
      <p:sp>
        <p:nvSpPr>
          <p:cNvPr id="4" name="Rectangle 3"/>
          <p:cNvSpPr/>
          <p:nvPr/>
        </p:nvSpPr>
        <p:spPr>
          <a:xfrm>
            <a:off x="1058257" y="2765029"/>
            <a:ext cx="846605" cy="6085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45</a:t>
            </a:r>
            <a:endParaRPr lang="en-US" dirty="0"/>
          </a:p>
        </p:txBody>
      </p:sp>
      <p:sp>
        <p:nvSpPr>
          <p:cNvPr id="5" name="TextBox 4"/>
          <p:cNvSpPr txBox="1"/>
          <p:nvPr/>
        </p:nvSpPr>
        <p:spPr>
          <a:xfrm>
            <a:off x="211651" y="2765029"/>
            <a:ext cx="978888" cy="461665"/>
          </a:xfrm>
          <a:prstGeom prst="rect">
            <a:avLst/>
          </a:prstGeom>
          <a:noFill/>
        </p:spPr>
        <p:txBody>
          <a:bodyPr wrap="square" rtlCol="0">
            <a:spAutoFit/>
          </a:bodyPr>
          <a:lstStyle/>
          <a:p>
            <a:r>
              <a:rPr lang="en-US" dirty="0" err="1" smtClean="0"/>
              <a:t>ivar</a:t>
            </a:r>
            <a:r>
              <a:rPr lang="en-US" dirty="0" smtClean="0"/>
              <a:t>:</a:t>
            </a:r>
            <a:endParaRPr lang="en-US" dirty="0"/>
          </a:p>
        </p:txBody>
      </p:sp>
      <p:sp>
        <p:nvSpPr>
          <p:cNvPr id="6" name="TextBox 5"/>
          <p:cNvSpPr txBox="1"/>
          <p:nvPr/>
        </p:nvSpPr>
        <p:spPr>
          <a:xfrm>
            <a:off x="555585" y="3373600"/>
            <a:ext cx="2116513" cy="830997"/>
          </a:xfrm>
          <a:prstGeom prst="rect">
            <a:avLst/>
          </a:prstGeom>
          <a:noFill/>
        </p:spPr>
        <p:txBody>
          <a:bodyPr wrap="square" rtlCol="0">
            <a:spAutoFit/>
          </a:bodyPr>
          <a:lstStyle/>
          <a:p>
            <a:r>
              <a:rPr lang="en-US" dirty="0" smtClean="0"/>
              <a:t>address: 65536</a:t>
            </a:r>
            <a:endParaRPr lang="en-US" dirty="0"/>
          </a:p>
        </p:txBody>
      </p:sp>
      <p:sp>
        <p:nvSpPr>
          <p:cNvPr id="7" name="Rectangle 6"/>
          <p:cNvSpPr/>
          <p:nvPr/>
        </p:nvSpPr>
        <p:spPr>
          <a:xfrm>
            <a:off x="3763702" y="2785131"/>
            <a:ext cx="998454" cy="6085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65536</a:t>
            </a:r>
            <a:endParaRPr lang="en-US" dirty="0"/>
          </a:p>
        </p:txBody>
      </p:sp>
      <p:sp>
        <p:nvSpPr>
          <p:cNvPr id="8" name="TextBox 7"/>
          <p:cNvSpPr txBox="1"/>
          <p:nvPr/>
        </p:nvSpPr>
        <p:spPr>
          <a:xfrm>
            <a:off x="2917096" y="2785131"/>
            <a:ext cx="978888" cy="461665"/>
          </a:xfrm>
          <a:prstGeom prst="rect">
            <a:avLst/>
          </a:prstGeom>
          <a:noFill/>
        </p:spPr>
        <p:txBody>
          <a:bodyPr wrap="square" rtlCol="0">
            <a:spAutoFit/>
          </a:bodyPr>
          <a:lstStyle/>
          <a:p>
            <a:r>
              <a:rPr lang="en-US" dirty="0" err="1" smtClean="0"/>
              <a:t>iptr</a:t>
            </a:r>
            <a:r>
              <a:rPr lang="en-US" dirty="0" smtClean="0"/>
              <a:t>:</a:t>
            </a:r>
            <a:endParaRPr lang="en-US" dirty="0"/>
          </a:p>
        </p:txBody>
      </p:sp>
      <p:sp>
        <p:nvSpPr>
          <p:cNvPr id="9" name="TextBox 8"/>
          <p:cNvSpPr txBox="1"/>
          <p:nvPr/>
        </p:nvSpPr>
        <p:spPr>
          <a:xfrm>
            <a:off x="3261030" y="3393702"/>
            <a:ext cx="2116513" cy="830997"/>
          </a:xfrm>
          <a:prstGeom prst="rect">
            <a:avLst/>
          </a:prstGeom>
          <a:noFill/>
        </p:spPr>
        <p:txBody>
          <a:bodyPr wrap="square" rtlCol="0">
            <a:spAutoFit/>
          </a:bodyPr>
          <a:lstStyle/>
          <a:p>
            <a:r>
              <a:rPr lang="en-US" dirty="0" smtClean="0"/>
              <a:t>address: 65520</a:t>
            </a:r>
            <a:endParaRPr lang="en-US" dirty="0"/>
          </a:p>
        </p:txBody>
      </p:sp>
      <p:sp>
        <p:nvSpPr>
          <p:cNvPr id="10" name="Rectangle 9"/>
          <p:cNvSpPr/>
          <p:nvPr/>
        </p:nvSpPr>
        <p:spPr>
          <a:xfrm>
            <a:off x="-39685" y="4249368"/>
            <a:ext cx="9286203" cy="830997"/>
          </a:xfrm>
          <a:prstGeom prst="rect">
            <a:avLst/>
          </a:prstGeom>
        </p:spPr>
        <p:txBody>
          <a:bodyPr wrap="square">
            <a:spAutoFit/>
          </a:bodyPr>
          <a:lstStyle/>
          <a:p>
            <a:r>
              <a:rPr lang="en-US" dirty="0"/>
              <a:t>‘&amp;’ is ‘address of variable’ operator. For example, </a:t>
            </a:r>
            <a:r>
              <a:rPr lang="en-US" dirty="0">
                <a:latin typeface="Courier"/>
                <a:cs typeface="Courier"/>
              </a:rPr>
              <a:t>&amp;</a:t>
            </a:r>
            <a:r>
              <a:rPr lang="en-US" dirty="0" err="1">
                <a:latin typeface="Courier"/>
                <a:cs typeface="Courier"/>
              </a:rPr>
              <a:t>ivar</a:t>
            </a:r>
            <a:r>
              <a:rPr lang="en-US" dirty="0">
                <a:latin typeface="Courier"/>
                <a:cs typeface="Courier"/>
              </a:rPr>
              <a:t> </a:t>
            </a:r>
            <a:r>
              <a:rPr lang="en-US" dirty="0"/>
              <a:t>translates to: “address of variable </a:t>
            </a:r>
            <a:r>
              <a:rPr lang="en-US" dirty="0" err="1"/>
              <a:t>ivar</a:t>
            </a:r>
            <a:r>
              <a:rPr lang="en-US" dirty="0"/>
              <a:t>”.</a:t>
            </a:r>
          </a:p>
        </p:txBody>
      </p:sp>
      <p:sp>
        <p:nvSpPr>
          <p:cNvPr id="11" name="Rectangle 10"/>
          <p:cNvSpPr/>
          <p:nvPr/>
        </p:nvSpPr>
        <p:spPr>
          <a:xfrm>
            <a:off x="-46024" y="5395970"/>
            <a:ext cx="8908924" cy="830997"/>
          </a:xfrm>
          <a:prstGeom prst="rect">
            <a:avLst/>
          </a:prstGeom>
        </p:spPr>
        <p:txBody>
          <a:bodyPr wrap="square">
            <a:spAutoFit/>
          </a:bodyPr>
          <a:lstStyle/>
          <a:p>
            <a:r>
              <a:rPr lang="en-US" dirty="0"/>
              <a:t>‘*’ is ‘value at address stored in pointer’ operator. For example, </a:t>
            </a:r>
            <a:r>
              <a:rPr lang="en-US" dirty="0">
                <a:latin typeface="Courier"/>
                <a:cs typeface="Courier"/>
              </a:rPr>
              <a:t>*</a:t>
            </a:r>
            <a:r>
              <a:rPr lang="en-US" dirty="0" err="1">
                <a:latin typeface="Courier"/>
                <a:cs typeface="Courier"/>
              </a:rPr>
              <a:t>iptr</a:t>
            </a:r>
            <a:r>
              <a:rPr lang="en-US" dirty="0">
                <a:latin typeface="Courier"/>
                <a:cs typeface="Courier"/>
              </a:rPr>
              <a:t> </a:t>
            </a:r>
            <a:r>
              <a:rPr lang="en-US" dirty="0"/>
              <a:t>translates to: “value at address stored in pointer </a:t>
            </a:r>
            <a:r>
              <a:rPr lang="en-US" dirty="0" err="1"/>
              <a:t>iptr</a:t>
            </a:r>
            <a:r>
              <a:rPr lang="en-US" dirty="0"/>
              <a:t>”.</a:t>
            </a:r>
          </a:p>
        </p:txBody>
      </p:sp>
    </p:spTree>
    <p:extLst>
      <p:ext uri="{BB962C8B-B14F-4D97-AF65-F5344CB8AC3E}">
        <p14:creationId xmlns:p14="http://schemas.microsoft.com/office/powerpoint/2010/main" val="23739768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7" grpId="0" animBg="1"/>
      <p:bldP spid="8" grpId="0"/>
      <p:bldP spid="9" grpId="0"/>
      <p:bldP spid="10"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282" y="912857"/>
            <a:ext cx="8849672" cy="5262979"/>
          </a:xfrm>
          <a:prstGeom prst="rect">
            <a:avLst/>
          </a:prstGeom>
        </p:spPr>
        <p:txBody>
          <a:bodyPr wrap="square">
            <a:spAutoFit/>
          </a:bodyPr>
          <a:lstStyle/>
          <a:p>
            <a:r>
              <a:rPr lang="en-US" dirty="0"/>
              <a:t>Example pointer declaration:</a:t>
            </a:r>
          </a:p>
          <a:p>
            <a:r>
              <a:rPr lang="en-US" dirty="0" err="1">
                <a:latin typeface="Courier"/>
                <a:cs typeface="Courier"/>
              </a:rPr>
              <a:t>int</a:t>
            </a:r>
            <a:r>
              <a:rPr lang="en-US" dirty="0">
                <a:latin typeface="Courier"/>
                <a:cs typeface="Courier"/>
              </a:rPr>
              <a:t> *</a:t>
            </a:r>
            <a:r>
              <a:rPr lang="en-US" dirty="0" err="1">
                <a:latin typeface="Courier"/>
                <a:cs typeface="Courier"/>
              </a:rPr>
              <a:t>iptr</a:t>
            </a:r>
            <a:r>
              <a:rPr lang="en-US" dirty="0">
                <a:latin typeface="Courier"/>
                <a:cs typeface="Courier"/>
              </a:rPr>
              <a:t>; //an integer pointer that will point to an </a:t>
            </a:r>
            <a:r>
              <a:rPr lang="en-US" dirty="0" smtClean="0">
                <a:latin typeface="Courier"/>
                <a:cs typeface="Courier"/>
              </a:rPr>
              <a:t>integer</a:t>
            </a:r>
          </a:p>
          <a:p>
            <a:endParaRPr lang="en-US" dirty="0">
              <a:latin typeface="Courier"/>
              <a:cs typeface="Courier"/>
            </a:endParaRPr>
          </a:p>
          <a:p>
            <a:r>
              <a:rPr lang="en-US" dirty="0" err="1">
                <a:latin typeface="Courier"/>
                <a:cs typeface="Courier"/>
              </a:rPr>
              <a:t>int</a:t>
            </a:r>
            <a:r>
              <a:rPr lang="en-US" dirty="0">
                <a:latin typeface="Courier"/>
                <a:cs typeface="Courier"/>
              </a:rPr>
              <a:t> **</a:t>
            </a:r>
            <a:r>
              <a:rPr lang="en-US" dirty="0" err="1">
                <a:latin typeface="Courier"/>
                <a:cs typeface="Courier"/>
              </a:rPr>
              <a:t>dptr</a:t>
            </a:r>
            <a:r>
              <a:rPr lang="en-US" dirty="0">
                <a:latin typeface="Courier"/>
                <a:cs typeface="Courier"/>
              </a:rPr>
              <a:t>; //A double pointer that will point to an integer </a:t>
            </a:r>
            <a:r>
              <a:rPr lang="en-US" dirty="0" smtClean="0">
                <a:latin typeface="Courier"/>
                <a:cs typeface="Courier"/>
              </a:rPr>
              <a:t>pointer</a:t>
            </a:r>
          </a:p>
          <a:p>
            <a:endParaRPr lang="en-US" dirty="0">
              <a:latin typeface="Courier"/>
              <a:cs typeface="Courier"/>
            </a:endParaRPr>
          </a:p>
          <a:p>
            <a:endParaRPr lang="en-US" dirty="0">
              <a:latin typeface="Courier"/>
              <a:cs typeface="Courier"/>
            </a:endParaRPr>
          </a:p>
          <a:p>
            <a:r>
              <a:rPr lang="en-US" dirty="0" err="1">
                <a:latin typeface="Courier"/>
                <a:cs typeface="Courier"/>
              </a:rPr>
              <a:t>int</a:t>
            </a:r>
            <a:r>
              <a:rPr lang="en-US" dirty="0">
                <a:latin typeface="Courier"/>
                <a:cs typeface="Courier"/>
              </a:rPr>
              <a:t> ***</a:t>
            </a:r>
            <a:r>
              <a:rPr lang="en-US" dirty="0" err="1">
                <a:latin typeface="Courier"/>
                <a:cs typeface="Courier"/>
              </a:rPr>
              <a:t>tptr</a:t>
            </a:r>
            <a:r>
              <a:rPr lang="en-US" dirty="0">
                <a:latin typeface="Courier"/>
                <a:cs typeface="Courier"/>
              </a:rPr>
              <a:t>; //A triple pointer pointing to a double pointer</a:t>
            </a:r>
            <a:r>
              <a:rPr lang="en-US" dirty="0" smtClean="0">
                <a:latin typeface="Courier"/>
                <a:cs typeface="Courier"/>
              </a:rPr>
              <a:t>.</a:t>
            </a:r>
          </a:p>
          <a:p>
            <a:endParaRPr lang="en-US" dirty="0">
              <a:latin typeface="Courier"/>
              <a:cs typeface="Courier"/>
            </a:endParaRPr>
          </a:p>
          <a:p>
            <a:endParaRPr lang="en-US" dirty="0">
              <a:latin typeface="Courier"/>
              <a:cs typeface="Courier"/>
            </a:endParaRPr>
          </a:p>
          <a:p>
            <a:r>
              <a:rPr lang="en-US" dirty="0" err="1">
                <a:latin typeface="Courier"/>
                <a:cs typeface="Courier"/>
              </a:rPr>
              <a:t>int</a:t>
            </a:r>
            <a:r>
              <a:rPr lang="en-US" dirty="0">
                <a:latin typeface="Courier"/>
                <a:cs typeface="Courier"/>
              </a:rPr>
              <a:t> ****</a:t>
            </a:r>
            <a:r>
              <a:rPr lang="en-US" dirty="0" err="1">
                <a:latin typeface="Courier"/>
                <a:cs typeface="Courier"/>
              </a:rPr>
              <a:t>quadptr</a:t>
            </a:r>
            <a:r>
              <a:rPr lang="en-US" dirty="0">
                <a:latin typeface="Courier"/>
                <a:cs typeface="Courier"/>
              </a:rPr>
              <a:t> //</a:t>
            </a:r>
            <a:r>
              <a:rPr lang="en-US" dirty="0"/>
              <a:t>___________________________________</a:t>
            </a:r>
          </a:p>
        </p:txBody>
      </p:sp>
      <p:sp>
        <p:nvSpPr>
          <p:cNvPr id="3" name="TextBox 2"/>
          <p:cNvSpPr txBox="1"/>
          <p:nvPr/>
        </p:nvSpPr>
        <p:spPr>
          <a:xfrm>
            <a:off x="1918090" y="119068"/>
            <a:ext cx="4867982" cy="461665"/>
          </a:xfrm>
          <a:prstGeom prst="rect">
            <a:avLst/>
          </a:prstGeom>
          <a:noFill/>
        </p:spPr>
        <p:txBody>
          <a:bodyPr wrap="square" rtlCol="0">
            <a:spAutoFit/>
          </a:bodyPr>
          <a:lstStyle/>
          <a:p>
            <a:r>
              <a:rPr lang="en-US" dirty="0" smtClean="0"/>
              <a:t>We can have a ‘multiple’ pointer</a:t>
            </a:r>
            <a:endParaRPr lang="en-US" dirty="0"/>
          </a:p>
        </p:txBody>
      </p:sp>
    </p:spTree>
    <p:extLst>
      <p:ext uri="{BB962C8B-B14F-4D97-AF65-F5344CB8AC3E}">
        <p14:creationId xmlns:p14="http://schemas.microsoft.com/office/powerpoint/2010/main" val="332531569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4</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4293736576"/>
              </p:ext>
            </p:extLst>
          </p:nvPr>
        </p:nvGraphicFramePr>
        <p:xfrm>
          <a:off x="198021" y="2400914"/>
          <a:ext cx="10914390" cy="4434741"/>
        </p:xfrm>
        <a:graphic>
          <a:graphicData uri="http://schemas.openxmlformats.org/presentationml/2006/ole">
            <mc:AlternateContent xmlns:mc="http://schemas.openxmlformats.org/markup-compatibility/2006">
              <mc:Choice xmlns:v="urn:schemas-microsoft-com:vml" Requires="v">
                <p:oleObj spid="_x0000_s1067" name="Document" r:id="rId3" imgW="5626100" imgH="2286000" progId="Word.Document.12">
                  <p:embed/>
                </p:oleObj>
              </mc:Choice>
              <mc:Fallback>
                <p:oleObj name="Document" r:id="rId3" imgW="5626100" imgH="2286000" progId="Word.Document.12">
                  <p:embed/>
                  <p:pic>
                    <p:nvPicPr>
                      <p:cNvPr id="0" name=""/>
                      <p:cNvPicPr/>
                      <p:nvPr/>
                    </p:nvPicPr>
                    <p:blipFill>
                      <a:blip r:embed="rId4"/>
                      <a:stretch>
                        <a:fillRect/>
                      </a:stretch>
                    </p:blipFill>
                    <p:spPr>
                      <a:xfrm>
                        <a:off x="198021" y="2400914"/>
                        <a:ext cx="10914390" cy="4434741"/>
                      </a:xfrm>
                      <a:prstGeom prst="rect">
                        <a:avLst/>
                      </a:prstGeom>
                    </p:spPr>
                  </p:pic>
                </p:oleObj>
              </mc:Fallback>
            </mc:AlternateContent>
          </a:graphicData>
        </a:graphic>
      </p:graphicFrame>
    </p:spTree>
    <p:extLst>
      <p:ext uri="{BB962C8B-B14F-4D97-AF65-F5344CB8AC3E}">
        <p14:creationId xmlns:p14="http://schemas.microsoft.com/office/powerpoint/2010/main" val="13244322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a:t>
            </a:r>
            <a:endParaRPr lang="en-US" dirty="0"/>
          </a:p>
        </p:txBody>
      </p:sp>
      <p:sp>
        <p:nvSpPr>
          <p:cNvPr id="3" name="Content Placeholder 2"/>
          <p:cNvSpPr>
            <a:spLocks noGrp="1"/>
          </p:cNvSpPr>
          <p:nvPr>
            <p:ph idx="1"/>
          </p:nvPr>
        </p:nvSpPr>
        <p:spPr/>
        <p:txBody>
          <a:bodyPr>
            <a:normAutofit/>
          </a:bodyPr>
          <a:lstStyle/>
          <a:p>
            <a:pPr>
              <a:buFont typeface="Courier New"/>
              <a:buChar char="o"/>
            </a:pPr>
            <a:r>
              <a:rPr lang="en-US" sz="2800" dirty="0" smtClean="0"/>
              <a:t> The C compiler and </a:t>
            </a:r>
            <a:r>
              <a:rPr lang="en-US" sz="2800" dirty="0" err="1" smtClean="0"/>
              <a:t>Makefile</a:t>
            </a:r>
            <a:r>
              <a:rPr lang="en-US" sz="2800" dirty="0" smtClean="0"/>
              <a:t> </a:t>
            </a:r>
          </a:p>
          <a:p>
            <a:pPr>
              <a:buFont typeface="Courier New"/>
              <a:buChar char="o"/>
            </a:pPr>
            <a:r>
              <a:rPr lang="en-US" sz="2800" dirty="0" smtClean="0">
                <a:latin typeface="Courier"/>
                <a:cs typeface="Courier"/>
              </a:rPr>
              <a:t> </a:t>
            </a:r>
            <a:r>
              <a:rPr lang="en-US" sz="2800" dirty="0" err="1" smtClean="0">
                <a:latin typeface="Courier"/>
                <a:cs typeface="Courier"/>
              </a:rPr>
              <a:t>printf</a:t>
            </a:r>
            <a:r>
              <a:rPr lang="en-US" sz="2800" dirty="0" smtClean="0">
                <a:latin typeface="Courier"/>
                <a:cs typeface="Courier"/>
              </a:rPr>
              <a:t>, </a:t>
            </a:r>
            <a:r>
              <a:rPr lang="en-US" sz="2800" dirty="0" err="1" smtClean="0">
                <a:latin typeface="Courier"/>
                <a:cs typeface="Courier"/>
              </a:rPr>
              <a:t>scanf</a:t>
            </a:r>
            <a:r>
              <a:rPr lang="en-US" sz="2800" dirty="0" smtClean="0"/>
              <a:t>, and format </a:t>
            </a:r>
            <a:r>
              <a:rPr lang="en-US" sz="2800" dirty="0" err="1" smtClean="0"/>
              <a:t>specifiers</a:t>
            </a:r>
            <a:endParaRPr lang="en-US" sz="2800" dirty="0" smtClean="0"/>
          </a:p>
          <a:p>
            <a:pPr>
              <a:buFont typeface="Courier New"/>
              <a:buChar char="o"/>
            </a:pPr>
            <a:r>
              <a:rPr lang="en-US" sz="2800" dirty="0"/>
              <a:t> </a:t>
            </a:r>
            <a:r>
              <a:rPr lang="en-US" sz="2800" dirty="0" smtClean="0"/>
              <a:t>Arrays: one-dimensional and multi-dimensional</a:t>
            </a:r>
          </a:p>
          <a:p>
            <a:pPr>
              <a:buFont typeface="Courier New"/>
              <a:buChar char="o"/>
            </a:pPr>
            <a:r>
              <a:rPr lang="en-US" sz="2800" dirty="0" smtClean="0"/>
              <a:t> Introduction to Pointers</a:t>
            </a:r>
            <a:endParaRPr lang="en-US" sz="2800" dirty="0"/>
          </a:p>
        </p:txBody>
      </p:sp>
    </p:spTree>
    <p:extLst>
      <p:ext uri="{BB962C8B-B14F-4D97-AF65-F5344CB8AC3E}">
        <p14:creationId xmlns:p14="http://schemas.microsoft.com/office/powerpoint/2010/main" val="99666207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5</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107255616"/>
              </p:ext>
            </p:extLst>
          </p:nvPr>
        </p:nvGraphicFramePr>
        <p:xfrm>
          <a:off x="-1" y="1737360"/>
          <a:ext cx="9058655" cy="4784933"/>
        </p:xfrm>
        <a:graphic>
          <a:graphicData uri="http://schemas.openxmlformats.org/presentationml/2006/ole">
            <mc:AlternateContent xmlns:mc="http://schemas.openxmlformats.org/markup-compatibility/2006">
              <mc:Choice xmlns:v="urn:schemas-microsoft-com:vml" Requires="v">
                <p:oleObj spid="_x0000_s2089" name="Document" r:id="rId3" imgW="5626100" imgH="2971800" progId="Word.Document.12">
                  <p:embed/>
                </p:oleObj>
              </mc:Choice>
              <mc:Fallback>
                <p:oleObj name="Document" r:id="rId3" imgW="5626100" imgH="2971800" progId="Word.Document.12">
                  <p:embed/>
                  <p:pic>
                    <p:nvPicPr>
                      <p:cNvPr id="0" name=""/>
                      <p:cNvPicPr/>
                      <p:nvPr/>
                    </p:nvPicPr>
                    <p:blipFill>
                      <a:blip r:embed="rId4"/>
                      <a:stretch>
                        <a:fillRect/>
                      </a:stretch>
                    </p:blipFill>
                    <p:spPr>
                      <a:xfrm>
                        <a:off x="-1" y="1737360"/>
                        <a:ext cx="9058655" cy="4784933"/>
                      </a:xfrm>
                      <a:prstGeom prst="rect">
                        <a:avLst/>
                      </a:prstGeom>
                    </p:spPr>
                  </p:pic>
                </p:oleObj>
              </mc:Fallback>
            </mc:AlternateContent>
          </a:graphicData>
        </a:graphic>
      </p:graphicFrame>
    </p:spTree>
    <p:extLst>
      <p:ext uri="{BB962C8B-B14F-4D97-AF65-F5344CB8AC3E}">
        <p14:creationId xmlns:p14="http://schemas.microsoft.com/office/powerpoint/2010/main" val="195885886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TextBox 2"/>
          <p:cNvSpPr txBox="1"/>
          <p:nvPr/>
        </p:nvSpPr>
        <p:spPr>
          <a:xfrm>
            <a:off x="661411" y="1737361"/>
            <a:ext cx="8995183" cy="4154983"/>
          </a:xfrm>
          <a:prstGeom prst="rect">
            <a:avLst/>
          </a:prstGeom>
          <a:noFill/>
        </p:spPr>
        <p:txBody>
          <a:bodyPr wrap="square" rtlCol="0">
            <a:spAutoFit/>
          </a:bodyPr>
          <a:lstStyle/>
          <a:p>
            <a:r>
              <a:rPr lang="en-US" dirty="0"/>
              <a:t> </a:t>
            </a:r>
            <a:r>
              <a:rPr lang="en-US" dirty="0" smtClean="0"/>
              <a:t> Pointer basics</a:t>
            </a:r>
          </a:p>
          <a:p>
            <a:endParaRPr lang="en-US" dirty="0"/>
          </a:p>
          <a:p>
            <a:r>
              <a:rPr lang="en-US" dirty="0" smtClean="0"/>
              <a:t>  Pointers and Arrays </a:t>
            </a:r>
          </a:p>
          <a:p>
            <a:r>
              <a:rPr lang="en-US" dirty="0"/>
              <a:t>	</a:t>
            </a:r>
            <a:r>
              <a:rPr lang="en-US" dirty="0" smtClean="0"/>
              <a:t>Dynamic Allocation</a:t>
            </a:r>
          </a:p>
          <a:p>
            <a:endParaRPr lang="en-US" dirty="0"/>
          </a:p>
          <a:p>
            <a:r>
              <a:rPr lang="en-US" dirty="0" smtClean="0"/>
              <a:t> Pointers and Structures</a:t>
            </a:r>
          </a:p>
          <a:p>
            <a:r>
              <a:rPr lang="en-US" dirty="0"/>
              <a:t>	</a:t>
            </a:r>
            <a:r>
              <a:rPr lang="en-US" dirty="0" smtClean="0"/>
              <a:t>Linked Lists</a:t>
            </a:r>
          </a:p>
          <a:p>
            <a:r>
              <a:rPr lang="en-US" dirty="0"/>
              <a:t> </a:t>
            </a:r>
            <a:r>
              <a:rPr lang="en-US" dirty="0" smtClean="0"/>
              <a:t>          </a:t>
            </a:r>
            <a:endParaRPr lang="en-US" dirty="0"/>
          </a:p>
          <a:p>
            <a:r>
              <a:rPr lang="en-US" dirty="0" smtClean="0"/>
              <a:t>File I/O in C</a:t>
            </a:r>
          </a:p>
          <a:p>
            <a:endParaRPr lang="en-US" dirty="0"/>
          </a:p>
          <a:p>
            <a:endParaRPr lang="en-US" dirty="0"/>
          </a:p>
        </p:txBody>
      </p:sp>
    </p:spTree>
    <p:extLst>
      <p:ext uri="{BB962C8B-B14F-4D97-AF65-F5344CB8AC3E}">
        <p14:creationId xmlns:p14="http://schemas.microsoft.com/office/powerpoint/2010/main" val="6603638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code compilation</a:t>
            </a:r>
            <a:endParaRPr lang="en-US" dirty="0"/>
          </a:p>
        </p:txBody>
      </p:sp>
      <p:sp>
        <p:nvSpPr>
          <p:cNvPr id="3" name="TextBox 2"/>
          <p:cNvSpPr txBox="1"/>
          <p:nvPr/>
        </p:nvSpPr>
        <p:spPr>
          <a:xfrm>
            <a:off x="372731" y="2857788"/>
            <a:ext cx="8771269" cy="954107"/>
          </a:xfrm>
          <a:prstGeom prst="rect">
            <a:avLst/>
          </a:prstGeom>
          <a:noFill/>
        </p:spPr>
        <p:txBody>
          <a:bodyPr wrap="square" rtlCol="0">
            <a:spAutoFit/>
          </a:bodyPr>
          <a:lstStyle/>
          <a:p>
            <a:r>
              <a:rPr lang="en-US" sz="2800" dirty="0" err="1" smtClean="0">
                <a:latin typeface="Courier"/>
                <a:cs typeface="Courier"/>
              </a:rPr>
              <a:t>unix</a:t>
            </a:r>
            <a:r>
              <a:rPr lang="en-US" sz="2800" dirty="0" smtClean="0">
                <a:latin typeface="Courier"/>
                <a:cs typeface="Courier"/>
              </a:rPr>
              <a:t>&gt; </a:t>
            </a:r>
            <a:r>
              <a:rPr lang="en-US" sz="2800" dirty="0" err="1" smtClean="0">
                <a:latin typeface="Courier"/>
                <a:cs typeface="Courier"/>
              </a:rPr>
              <a:t>gcc</a:t>
            </a:r>
            <a:r>
              <a:rPr lang="en-US" sz="2800" dirty="0" smtClean="0">
                <a:latin typeface="Courier"/>
                <a:cs typeface="Courier"/>
              </a:rPr>
              <a:t> –o </a:t>
            </a:r>
            <a:r>
              <a:rPr lang="en-US" sz="2800" dirty="0" err="1" smtClean="0">
                <a:latin typeface="Courier"/>
                <a:cs typeface="Courier"/>
              </a:rPr>
              <a:t>myprog</a:t>
            </a:r>
            <a:r>
              <a:rPr lang="en-US" sz="2800" dirty="0" smtClean="0">
                <a:latin typeface="Courier"/>
                <a:cs typeface="Courier"/>
              </a:rPr>
              <a:t> </a:t>
            </a:r>
            <a:r>
              <a:rPr lang="en-US" sz="2800" dirty="0" err="1" smtClean="0">
                <a:latin typeface="Courier"/>
                <a:cs typeface="Courier"/>
              </a:rPr>
              <a:t>main.c</a:t>
            </a:r>
            <a:endParaRPr lang="en-US" sz="2800" dirty="0" smtClean="0">
              <a:latin typeface="Courier"/>
              <a:cs typeface="Courier"/>
            </a:endParaRPr>
          </a:p>
          <a:p>
            <a:r>
              <a:rPr lang="en-US" sz="2800" dirty="0" err="1" smtClean="0">
                <a:latin typeface="Courier"/>
                <a:cs typeface="Courier"/>
              </a:rPr>
              <a:t>unix</a:t>
            </a:r>
            <a:r>
              <a:rPr lang="en-US" sz="2800" dirty="0" smtClean="0">
                <a:latin typeface="Courier"/>
                <a:cs typeface="Courier"/>
              </a:rPr>
              <a:t>&gt; ./</a:t>
            </a:r>
            <a:r>
              <a:rPr lang="en-US" sz="2800" dirty="0" err="1" smtClean="0">
                <a:latin typeface="Courier"/>
                <a:cs typeface="Courier"/>
              </a:rPr>
              <a:t>myprog</a:t>
            </a:r>
            <a:endParaRPr lang="en-US" sz="2800" dirty="0">
              <a:latin typeface="Courier"/>
              <a:cs typeface="Courier"/>
            </a:endParaRPr>
          </a:p>
        </p:txBody>
      </p:sp>
    </p:spTree>
    <p:extLst>
      <p:ext uri="{BB962C8B-B14F-4D97-AF65-F5344CB8AC3E}">
        <p14:creationId xmlns:p14="http://schemas.microsoft.com/office/powerpoint/2010/main" val="40043300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1026"/>
          <p:cNvSpPr>
            <a:spLocks noGrp="1" noChangeArrowheads="1"/>
          </p:cNvSpPr>
          <p:nvPr>
            <p:ph type="title"/>
          </p:nvPr>
        </p:nvSpPr>
        <p:spPr>
          <a:xfrm>
            <a:off x="1470779" y="-495941"/>
            <a:ext cx="7543800" cy="1450757"/>
          </a:xfrm>
        </p:spPr>
        <p:txBody>
          <a:bodyPr/>
          <a:lstStyle/>
          <a:p>
            <a:r>
              <a:rPr lang="en-US" dirty="0"/>
              <a:t>Compiler Operation</a:t>
            </a:r>
          </a:p>
        </p:txBody>
      </p:sp>
      <p:pic>
        <p:nvPicPr>
          <p:cNvPr id="35847" name="Picture 7" descr="32"/>
          <p:cNvPicPr>
            <a:picLocks noChangeAspect="1" noChangeArrowheads="1"/>
          </p:cNvPicPr>
          <p:nvPr/>
        </p:nvPicPr>
        <p:blipFill rotWithShape="1">
          <a:blip r:embed="rId3">
            <a:extLst>
              <a:ext uri="{28A0092B-C50C-407E-A947-70E740481C1C}">
                <a14:useLocalDpi xmlns:a14="http://schemas.microsoft.com/office/drawing/2010/main" val="0"/>
              </a:ext>
            </a:extLst>
          </a:blip>
          <a:srcRect b="12959"/>
          <a:stretch/>
        </p:blipFill>
        <p:spPr bwMode="auto">
          <a:xfrm>
            <a:off x="-1" y="986753"/>
            <a:ext cx="8628043" cy="5907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5210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 Many Compilation Steps?</a:t>
            </a:r>
            <a:endParaRPr lang="en-US" dirty="0"/>
          </a:p>
        </p:txBody>
      </p:sp>
      <p:sp>
        <p:nvSpPr>
          <p:cNvPr id="8" name="Rectangle 7"/>
          <p:cNvSpPr/>
          <p:nvPr/>
        </p:nvSpPr>
        <p:spPr>
          <a:xfrm>
            <a:off x="992583" y="2507884"/>
            <a:ext cx="1504877" cy="43754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rgbClr val="000000"/>
                </a:solidFill>
              </a:rPr>
              <a:t>C</a:t>
            </a:r>
            <a:endParaRPr lang="en-US" dirty="0">
              <a:solidFill>
                <a:srgbClr val="000000"/>
              </a:solidFill>
            </a:endParaRPr>
          </a:p>
        </p:txBody>
      </p:sp>
      <p:sp>
        <p:nvSpPr>
          <p:cNvPr id="9" name="Rectangle 8"/>
          <p:cNvSpPr/>
          <p:nvPr/>
        </p:nvSpPr>
        <p:spPr>
          <a:xfrm>
            <a:off x="992583" y="3111495"/>
            <a:ext cx="1504877" cy="43754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rgbClr val="000000"/>
                </a:solidFill>
              </a:rPr>
              <a:t>C++</a:t>
            </a:r>
            <a:endParaRPr lang="en-US" dirty="0">
              <a:solidFill>
                <a:srgbClr val="000000"/>
              </a:solidFill>
            </a:endParaRPr>
          </a:p>
        </p:txBody>
      </p:sp>
      <p:sp>
        <p:nvSpPr>
          <p:cNvPr id="10" name="Rectangle 9"/>
          <p:cNvSpPr/>
          <p:nvPr/>
        </p:nvSpPr>
        <p:spPr>
          <a:xfrm>
            <a:off x="822961" y="3770156"/>
            <a:ext cx="1674500" cy="44244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rgbClr val="000000"/>
                </a:solidFill>
              </a:rPr>
              <a:t>Objective-C</a:t>
            </a:r>
            <a:endParaRPr lang="en-US" dirty="0">
              <a:solidFill>
                <a:srgbClr val="000000"/>
              </a:solidFill>
            </a:endParaRPr>
          </a:p>
        </p:txBody>
      </p:sp>
      <p:sp>
        <p:nvSpPr>
          <p:cNvPr id="11" name="Rectangle 10"/>
          <p:cNvSpPr/>
          <p:nvPr/>
        </p:nvSpPr>
        <p:spPr>
          <a:xfrm>
            <a:off x="992583" y="4456149"/>
            <a:ext cx="1504877" cy="43754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rgbClr val="000000"/>
                </a:solidFill>
              </a:rPr>
              <a:t>Fortran</a:t>
            </a:r>
            <a:endParaRPr lang="en-US" dirty="0">
              <a:solidFill>
                <a:srgbClr val="000000"/>
              </a:solidFill>
            </a:endParaRPr>
          </a:p>
        </p:txBody>
      </p:sp>
      <p:sp>
        <p:nvSpPr>
          <p:cNvPr id="12" name="Rectangle 11"/>
          <p:cNvSpPr/>
          <p:nvPr/>
        </p:nvSpPr>
        <p:spPr>
          <a:xfrm>
            <a:off x="992583" y="5146826"/>
            <a:ext cx="1504877" cy="43754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rgbClr val="000000"/>
                </a:solidFill>
              </a:rPr>
              <a:t>Ada</a:t>
            </a:r>
            <a:endParaRPr lang="en-US" dirty="0">
              <a:solidFill>
                <a:srgbClr val="000000"/>
              </a:solidFill>
            </a:endParaRPr>
          </a:p>
        </p:txBody>
      </p:sp>
      <p:sp>
        <p:nvSpPr>
          <p:cNvPr id="13" name="Rectangle 12"/>
          <p:cNvSpPr/>
          <p:nvPr/>
        </p:nvSpPr>
        <p:spPr>
          <a:xfrm>
            <a:off x="992583" y="5807390"/>
            <a:ext cx="1504877" cy="43754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rgbClr val="000000"/>
                </a:solidFill>
              </a:rPr>
              <a:t>Others…</a:t>
            </a:r>
            <a:endParaRPr lang="en-US" dirty="0">
              <a:solidFill>
                <a:srgbClr val="000000"/>
              </a:solidFill>
            </a:endParaRPr>
          </a:p>
        </p:txBody>
      </p:sp>
      <p:sp>
        <p:nvSpPr>
          <p:cNvPr id="14" name="Rectangle 13"/>
          <p:cNvSpPr/>
          <p:nvPr/>
        </p:nvSpPr>
        <p:spPr>
          <a:xfrm>
            <a:off x="3589076" y="3870497"/>
            <a:ext cx="1832758" cy="99716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rgbClr val="000000"/>
                </a:solidFill>
              </a:rPr>
              <a:t>GNU Compiler Collection</a:t>
            </a:r>
            <a:endParaRPr lang="en-US" dirty="0">
              <a:solidFill>
                <a:srgbClr val="000000"/>
              </a:solidFill>
            </a:endParaRPr>
          </a:p>
        </p:txBody>
      </p:sp>
      <p:cxnSp>
        <p:nvCxnSpPr>
          <p:cNvPr id="16" name="Straight Connector 15"/>
          <p:cNvCxnSpPr/>
          <p:nvPr/>
        </p:nvCxnSpPr>
        <p:spPr>
          <a:xfrm>
            <a:off x="2614858" y="2512781"/>
            <a:ext cx="971234" cy="1257376"/>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2614858" y="5005099"/>
            <a:ext cx="971234" cy="1209937"/>
          </a:xfrm>
          <a:prstGeom prst="line">
            <a:avLst/>
          </a:prstGeom>
        </p:spPr>
        <p:style>
          <a:lnRef idx="2">
            <a:schemeClr val="accent1"/>
          </a:lnRef>
          <a:fillRef idx="0">
            <a:schemeClr val="accent1"/>
          </a:fillRef>
          <a:effectRef idx="1">
            <a:schemeClr val="accent1"/>
          </a:effectRef>
          <a:fontRef idx="minor">
            <a:schemeClr val="tx1"/>
          </a:fontRef>
        </p:style>
      </p:cxnSp>
      <p:sp>
        <p:nvSpPr>
          <p:cNvPr id="20" name="Right Arrow 19"/>
          <p:cNvSpPr/>
          <p:nvPr/>
        </p:nvSpPr>
        <p:spPr>
          <a:xfrm>
            <a:off x="2721591" y="4097992"/>
            <a:ext cx="576336" cy="49090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ight Arrow 20"/>
          <p:cNvSpPr/>
          <p:nvPr/>
        </p:nvSpPr>
        <p:spPr>
          <a:xfrm>
            <a:off x="5680963" y="4122330"/>
            <a:ext cx="576336" cy="49090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6566808" y="2512781"/>
            <a:ext cx="1504877" cy="43754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rgbClr val="000000"/>
                </a:solidFill>
              </a:rPr>
              <a:t>x86</a:t>
            </a:r>
            <a:endParaRPr lang="en-US" dirty="0">
              <a:solidFill>
                <a:srgbClr val="000000"/>
              </a:solidFill>
            </a:endParaRPr>
          </a:p>
        </p:txBody>
      </p:sp>
      <p:sp>
        <p:nvSpPr>
          <p:cNvPr id="23" name="Rectangle 22"/>
          <p:cNvSpPr/>
          <p:nvPr/>
        </p:nvSpPr>
        <p:spPr>
          <a:xfrm>
            <a:off x="6566808" y="3116392"/>
            <a:ext cx="1504877" cy="43754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rgbClr val="000000"/>
                </a:solidFill>
              </a:rPr>
              <a:t>x86-64</a:t>
            </a:r>
            <a:endParaRPr lang="en-US" dirty="0">
              <a:solidFill>
                <a:srgbClr val="000000"/>
              </a:solidFill>
            </a:endParaRPr>
          </a:p>
        </p:txBody>
      </p:sp>
      <p:sp>
        <p:nvSpPr>
          <p:cNvPr id="24" name="Rectangle 23"/>
          <p:cNvSpPr/>
          <p:nvPr/>
        </p:nvSpPr>
        <p:spPr>
          <a:xfrm>
            <a:off x="6566808" y="3775054"/>
            <a:ext cx="1504877" cy="43754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rgbClr val="000000"/>
                </a:solidFill>
              </a:rPr>
              <a:t>ARM</a:t>
            </a:r>
            <a:endParaRPr lang="en-US" dirty="0">
              <a:solidFill>
                <a:srgbClr val="000000"/>
              </a:solidFill>
            </a:endParaRPr>
          </a:p>
        </p:txBody>
      </p:sp>
      <p:sp>
        <p:nvSpPr>
          <p:cNvPr id="25" name="Rectangle 24"/>
          <p:cNvSpPr/>
          <p:nvPr/>
        </p:nvSpPr>
        <p:spPr>
          <a:xfrm>
            <a:off x="6566808" y="4461046"/>
            <a:ext cx="1504877" cy="43754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rgbClr val="000000"/>
                </a:solidFill>
              </a:rPr>
              <a:t>PowerPC</a:t>
            </a:r>
            <a:endParaRPr lang="en-US" dirty="0">
              <a:solidFill>
                <a:srgbClr val="000000"/>
              </a:solidFill>
            </a:endParaRPr>
          </a:p>
        </p:txBody>
      </p:sp>
      <p:sp>
        <p:nvSpPr>
          <p:cNvPr id="26" name="Rectangle 25"/>
          <p:cNvSpPr/>
          <p:nvPr/>
        </p:nvSpPr>
        <p:spPr>
          <a:xfrm>
            <a:off x="6566808" y="5151723"/>
            <a:ext cx="1504877" cy="43754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rgbClr val="000000"/>
                </a:solidFill>
              </a:rPr>
              <a:t>68000</a:t>
            </a:r>
            <a:endParaRPr lang="en-US" dirty="0">
              <a:solidFill>
                <a:srgbClr val="000000"/>
              </a:solidFill>
            </a:endParaRPr>
          </a:p>
        </p:txBody>
      </p:sp>
      <p:sp>
        <p:nvSpPr>
          <p:cNvPr id="27" name="Rectangle 26"/>
          <p:cNvSpPr/>
          <p:nvPr/>
        </p:nvSpPr>
        <p:spPr>
          <a:xfrm>
            <a:off x="6566808" y="5812287"/>
            <a:ext cx="1504877" cy="43754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rgbClr val="000000"/>
                </a:solidFill>
              </a:rPr>
              <a:t>MIPS</a:t>
            </a:r>
            <a:endParaRPr lang="en-US" dirty="0">
              <a:solidFill>
                <a:srgbClr val="000000"/>
              </a:solidFill>
            </a:endParaRPr>
          </a:p>
        </p:txBody>
      </p:sp>
      <p:sp>
        <p:nvSpPr>
          <p:cNvPr id="28" name="TextBox 27"/>
          <p:cNvSpPr txBox="1"/>
          <p:nvPr/>
        </p:nvSpPr>
        <p:spPr>
          <a:xfrm>
            <a:off x="6350369" y="6328409"/>
            <a:ext cx="2526161" cy="400110"/>
          </a:xfrm>
          <a:prstGeom prst="rect">
            <a:avLst/>
          </a:prstGeom>
          <a:noFill/>
        </p:spPr>
        <p:txBody>
          <a:bodyPr wrap="square" rtlCol="0">
            <a:spAutoFit/>
          </a:bodyPr>
          <a:lstStyle/>
          <a:p>
            <a:r>
              <a:rPr lang="en-US" sz="2000" dirty="0" smtClean="0"/>
              <a:t>(and many more!)</a:t>
            </a:r>
            <a:endParaRPr lang="en-US" sz="2000" dirty="0"/>
          </a:p>
        </p:txBody>
      </p:sp>
      <p:sp>
        <p:nvSpPr>
          <p:cNvPr id="29" name="TextBox 28"/>
          <p:cNvSpPr txBox="1"/>
          <p:nvPr/>
        </p:nvSpPr>
        <p:spPr>
          <a:xfrm>
            <a:off x="992583" y="1861553"/>
            <a:ext cx="7313875" cy="369332"/>
          </a:xfrm>
          <a:prstGeom prst="rect">
            <a:avLst/>
          </a:prstGeom>
          <a:noFill/>
        </p:spPr>
        <p:txBody>
          <a:bodyPr wrap="square" rtlCol="0">
            <a:spAutoFit/>
          </a:bodyPr>
          <a:lstStyle/>
          <a:p>
            <a:pPr algn="ctr"/>
            <a:r>
              <a:rPr lang="en-US" b="1" dirty="0" smtClean="0"/>
              <a:t>We don’t </a:t>
            </a:r>
            <a:r>
              <a:rPr lang="en-US" b="1" i="1" dirty="0" smtClean="0"/>
              <a:t>just</a:t>
            </a:r>
            <a:r>
              <a:rPr lang="en-US" b="1" dirty="0" smtClean="0"/>
              <a:t> care about 1 language or 1 processor family!</a:t>
            </a:r>
            <a:endParaRPr lang="en-US" b="1" dirty="0"/>
          </a:p>
        </p:txBody>
      </p:sp>
      <p:cxnSp>
        <p:nvCxnSpPr>
          <p:cNvPr id="30" name="Straight Connector 29"/>
          <p:cNvCxnSpPr/>
          <p:nvPr/>
        </p:nvCxnSpPr>
        <p:spPr>
          <a:xfrm flipV="1">
            <a:off x="5421834" y="2507885"/>
            <a:ext cx="1016903" cy="126717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421834" y="5005099"/>
            <a:ext cx="1016903" cy="1209936"/>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22091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ssolve">
                                      <p:cBhvr>
                                        <p:cTn id="13" dur="500"/>
                                        <p:tgtEl>
                                          <p:spTgt spid="11"/>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ssolve">
                                      <p:cBhvr>
                                        <p:cTn id="19" dur="500"/>
                                        <p:tgtEl>
                                          <p:spTgt spid="13"/>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par>
                                <p:cTn id="31" presetID="22" presetClass="entr" presetSubtype="8"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left)">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dissolv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left)">
                                      <p:cBhvr>
                                        <p:cTn id="43" dur="500"/>
                                        <p:tgtEl>
                                          <p:spTgt spid="30"/>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left)">
                                      <p:cBhvr>
                                        <p:cTn id="46" dur="500"/>
                                        <p:tgtEl>
                                          <p:spTgt spid="21"/>
                                        </p:tgtEl>
                                      </p:cBhvr>
                                    </p:animEffect>
                                  </p:childTnLst>
                                </p:cTn>
                              </p:par>
                              <p:par>
                                <p:cTn id="47" presetID="22" presetClass="entr" presetSubtype="8"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left)">
                                      <p:cBhvr>
                                        <p:cTn id="49" dur="500"/>
                                        <p:tgtEl>
                                          <p:spTgt spid="31"/>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dissolve">
                                      <p:cBhvr>
                                        <p:cTn id="54" dur="500"/>
                                        <p:tgtEl>
                                          <p:spTgt spid="22"/>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dissolve">
                                      <p:cBhvr>
                                        <p:cTn id="57" dur="500"/>
                                        <p:tgtEl>
                                          <p:spTgt spid="23"/>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dissolve">
                                      <p:cBhvr>
                                        <p:cTn id="60" dur="500"/>
                                        <p:tgtEl>
                                          <p:spTgt spid="24"/>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dissolve">
                                      <p:cBhvr>
                                        <p:cTn id="63" dur="500"/>
                                        <p:tgtEl>
                                          <p:spTgt spid="25"/>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dissolve">
                                      <p:cBhvr>
                                        <p:cTn id="66" dur="500"/>
                                        <p:tgtEl>
                                          <p:spTgt spid="26"/>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dissolve">
                                      <p:cBhvr>
                                        <p:cTn id="69" dur="500"/>
                                        <p:tgtEl>
                                          <p:spTgt spid="27"/>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dissolve">
                                      <p:cBhvr>
                                        <p:cTn id="7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20" grpId="0" animBg="1"/>
      <p:bldP spid="21" grpId="0" animBg="1"/>
      <p:bldP spid="22" grpId="0" animBg="1"/>
      <p:bldP spid="23" grpId="0" animBg="1"/>
      <p:bldP spid="24" grpId="0" animBg="1"/>
      <p:bldP spid="25" grpId="0" animBg="1"/>
      <p:bldP spid="26" grpId="0" animBg="1"/>
      <p:bldP spid="27" grpId="0" animBg="1"/>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your program has multiple files</a:t>
            </a:r>
            <a:endParaRPr lang="en-US" dirty="0"/>
          </a:p>
        </p:txBody>
      </p:sp>
      <p:sp>
        <p:nvSpPr>
          <p:cNvPr id="3" name="Rectangle 2"/>
          <p:cNvSpPr/>
          <p:nvPr/>
        </p:nvSpPr>
        <p:spPr>
          <a:xfrm>
            <a:off x="1145804" y="2828836"/>
            <a:ext cx="7220956" cy="830997"/>
          </a:xfrm>
          <a:prstGeom prst="rect">
            <a:avLst/>
          </a:prstGeom>
        </p:spPr>
        <p:txBody>
          <a:bodyPr wrap="square">
            <a:spAutoFit/>
          </a:bodyPr>
          <a:lstStyle/>
          <a:p>
            <a:r>
              <a:rPr lang="en-US" dirty="0" err="1">
                <a:latin typeface="Courier"/>
                <a:cs typeface="Courier"/>
              </a:rPr>
              <a:t>unix</a:t>
            </a:r>
            <a:r>
              <a:rPr lang="en-US" dirty="0">
                <a:latin typeface="Courier"/>
                <a:cs typeface="Courier"/>
              </a:rPr>
              <a:t>&gt; </a:t>
            </a:r>
            <a:r>
              <a:rPr lang="en-US" dirty="0" err="1">
                <a:latin typeface="Courier"/>
                <a:cs typeface="Courier"/>
              </a:rPr>
              <a:t>gcc</a:t>
            </a:r>
            <a:r>
              <a:rPr lang="en-US" dirty="0">
                <a:latin typeface="Courier"/>
                <a:cs typeface="Courier"/>
              </a:rPr>
              <a:t> </a:t>
            </a:r>
            <a:r>
              <a:rPr lang="en-US" dirty="0" err="1">
                <a:latin typeface="Courier"/>
                <a:cs typeface="Courier"/>
              </a:rPr>
              <a:t>main.c</a:t>
            </a:r>
            <a:r>
              <a:rPr lang="en-US" dirty="0">
                <a:latin typeface="Courier"/>
                <a:cs typeface="Courier"/>
              </a:rPr>
              <a:t> file2.c -o </a:t>
            </a:r>
            <a:r>
              <a:rPr lang="en-US" dirty="0" err="1" smtClean="0">
                <a:latin typeface="Courier"/>
                <a:cs typeface="Courier"/>
              </a:rPr>
              <a:t>MyProg</a:t>
            </a:r>
            <a:endParaRPr lang="en-US" dirty="0">
              <a:latin typeface="Courier"/>
              <a:cs typeface="Courier"/>
            </a:endParaRPr>
          </a:p>
          <a:p>
            <a:r>
              <a:rPr lang="en-US" dirty="0" err="1">
                <a:latin typeface="Courier"/>
                <a:cs typeface="Courier"/>
              </a:rPr>
              <a:t>unix</a:t>
            </a:r>
            <a:r>
              <a:rPr lang="en-US" dirty="0">
                <a:latin typeface="Courier"/>
                <a:cs typeface="Courier"/>
              </a:rPr>
              <a:t>&gt; .</a:t>
            </a:r>
            <a:r>
              <a:rPr lang="en-US" dirty="0" smtClean="0">
                <a:latin typeface="Courier"/>
                <a:cs typeface="Courier"/>
              </a:rPr>
              <a:t>/</a:t>
            </a:r>
            <a:r>
              <a:rPr lang="en-US" dirty="0" err="1" smtClean="0">
                <a:latin typeface="Courier"/>
                <a:cs typeface="Courier"/>
              </a:rPr>
              <a:t>MyProg</a:t>
            </a:r>
            <a:endParaRPr lang="en-US" dirty="0">
              <a:latin typeface="Courier"/>
              <a:cs typeface="Courier"/>
            </a:endParaRPr>
          </a:p>
        </p:txBody>
      </p:sp>
    </p:spTree>
    <p:extLst>
      <p:ext uri="{BB962C8B-B14F-4D97-AF65-F5344CB8AC3E}">
        <p14:creationId xmlns:p14="http://schemas.microsoft.com/office/powerpoint/2010/main" val="375093876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3" name="Picture 7" descr="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844" y="1171325"/>
            <a:ext cx="8071394" cy="5695952"/>
          </a:xfrm>
          <a:prstGeom prst="rect">
            <a:avLst/>
          </a:prstGeom>
          <a:noFill/>
          <a:extLst>
            <a:ext uri="{909E8E84-426E-40dd-AFC4-6F175D3DCCD1}">
              <a14:hiddenFill xmlns:a14="http://schemas.microsoft.com/office/drawing/2010/main">
                <a:solidFill>
                  <a:srgbClr val="FFFFFF"/>
                </a:solidFill>
              </a14:hiddenFill>
            </a:ext>
          </a:extLst>
        </p:spPr>
      </p:pic>
      <p:sp>
        <p:nvSpPr>
          <p:cNvPr id="29700" name="Rectangle 6"/>
          <p:cNvSpPr>
            <a:spLocks noGrp="1" noChangeArrowheads="1"/>
          </p:cNvSpPr>
          <p:nvPr>
            <p:ph type="title"/>
          </p:nvPr>
        </p:nvSpPr>
        <p:spPr>
          <a:xfrm>
            <a:off x="822960" y="-279432"/>
            <a:ext cx="7543800" cy="1450757"/>
          </a:xfrm>
        </p:spPr>
        <p:txBody>
          <a:bodyPr/>
          <a:lstStyle/>
          <a:p>
            <a:r>
              <a:rPr lang="en-US" dirty="0" smtClean="0"/>
              <a:t>Linker + Loader</a:t>
            </a:r>
            <a:endParaRPr lang="en-US" dirty="0"/>
          </a:p>
        </p:txBody>
      </p:sp>
    </p:spTree>
    <p:extLst>
      <p:ext uri="{BB962C8B-B14F-4D97-AF65-F5344CB8AC3E}">
        <p14:creationId xmlns:p14="http://schemas.microsoft.com/office/powerpoint/2010/main" val="3591133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9607" y="992482"/>
            <a:ext cx="8090052" cy="523220"/>
          </a:xfrm>
          <a:prstGeom prst="rect">
            <a:avLst/>
          </a:prstGeom>
          <a:noFill/>
        </p:spPr>
        <p:txBody>
          <a:bodyPr wrap="square" rtlCol="0">
            <a:spAutoFit/>
          </a:bodyPr>
          <a:lstStyle/>
          <a:p>
            <a:pPr algn="ctr"/>
            <a:r>
              <a:rPr lang="en-US" sz="2800" dirty="0" smtClean="0"/>
              <a:t>Result: Program binary (saved on disk)</a:t>
            </a:r>
            <a:endParaRPr lang="en-US" sz="2800" dirty="0"/>
          </a:p>
        </p:txBody>
      </p:sp>
      <p:sp>
        <p:nvSpPr>
          <p:cNvPr id="8" name="Rectangle 7"/>
          <p:cNvSpPr/>
          <p:nvPr/>
        </p:nvSpPr>
        <p:spPr>
          <a:xfrm>
            <a:off x="362878" y="1935449"/>
            <a:ext cx="8322855" cy="397031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a:spAutoFit/>
          </a:bodyPr>
          <a:lstStyle/>
          <a:p>
            <a:r>
              <a:rPr lang="en-US" sz="2800" dirty="0" smtClean="0">
                <a:solidFill>
                  <a:schemeClr val="bg1"/>
                </a:solidFill>
                <a:latin typeface="Courier New"/>
                <a:cs typeface="Courier New"/>
              </a:rPr>
              <a:t>110111010100000010100000011011101010000001010000001101110101000000101000000110111010100000010100000011011101010000001010000001101110101000000101000000110111010100000010100000011011101010000001010000001101110101000000101000000110111010100000010100000011011101010000001010000001101110101000000101000000110111010100000010100000011011101010000001</a:t>
            </a:r>
          </a:p>
        </p:txBody>
      </p:sp>
    </p:spTree>
    <p:extLst>
      <p:ext uri="{BB962C8B-B14F-4D97-AF65-F5344CB8AC3E}">
        <p14:creationId xmlns:p14="http://schemas.microsoft.com/office/powerpoint/2010/main" val="14276279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22443</TotalTime>
  <Words>1283</Words>
  <Application>Microsoft Macintosh PowerPoint</Application>
  <PresentationFormat>On-screen Show (4:3)</PresentationFormat>
  <Paragraphs>232</Paragraphs>
  <Slides>31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Retrospect</vt:lpstr>
      <vt:lpstr>Document</vt:lpstr>
      <vt:lpstr>Computer Systems and Networks</vt:lpstr>
      <vt:lpstr>Deadlines </vt:lpstr>
      <vt:lpstr>Today’s Class</vt:lpstr>
      <vt:lpstr>A simple code compilation</vt:lpstr>
      <vt:lpstr>Compiler Operation</vt:lpstr>
      <vt:lpstr>Why So Many Compilation Steps?</vt:lpstr>
      <vt:lpstr>When your program has multiple files</vt:lpstr>
      <vt:lpstr>Linker + Loader</vt:lpstr>
      <vt:lpstr>PowerPoint Presentation</vt:lpstr>
      <vt:lpstr>Operating System Goals</vt:lpstr>
      <vt:lpstr>Problem 1</vt:lpstr>
      <vt:lpstr>Makefile</vt:lpstr>
      <vt:lpstr>An Intermediate Makefile</vt:lpstr>
      <vt:lpstr>An Advanced Makefile</vt:lpstr>
      <vt:lpstr>PowerPoint Presentation</vt:lpstr>
      <vt:lpstr>PowerPoint Presentation</vt:lpstr>
      <vt:lpstr>C Tutorial</vt:lpstr>
      <vt:lpstr>Print with printf()</vt:lpstr>
      <vt:lpstr>Output with printf()</vt:lpstr>
      <vt:lpstr>Input with scanf()</vt:lpstr>
      <vt:lpstr>Problem 2 – Read the man pages for printf and scanf</vt:lpstr>
      <vt:lpstr>Arrays</vt:lpstr>
      <vt:lpstr>Arrays</vt:lpstr>
      <vt:lpstr>2-dimensional arrays</vt:lpstr>
      <vt:lpstr>Problem 3: Looping through an array</vt:lpstr>
      <vt:lpstr>Pointers</vt:lpstr>
      <vt:lpstr>PowerPoint Presentation</vt:lpstr>
      <vt:lpstr>PowerPoint Presentation</vt:lpstr>
      <vt:lpstr>Problem 4</vt:lpstr>
      <vt:lpstr>Problem 5</vt:lpstr>
      <vt:lpstr>Next Class</vt:lpstr>
    </vt:vector>
  </TitlesOfParts>
  <Company>Clemson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HPC with GPUs ECE 893</dc:title>
  <dc:creator>Melissa C. Smith</dc:creator>
  <cp:lastModifiedBy>Vivek Pallipuram</cp:lastModifiedBy>
  <cp:revision>357</cp:revision>
  <cp:lastPrinted>2017-09-04T23:13:40Z</cp:lastPrinted>
  <dcterms:created xsi:type="dcterms:W3CDTF">2012-12-23T16:56:36Z</dcterms:created>
  <dcterms:modified xsi:type="dcterms:W3CDTF">2018-01-30T05:43:23Z</dcterms:modified>
</cp:coreProperties>
</file>