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5B950-77C0-2449-B37C-16D9EA3A68FE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24266-FE1B-5645-A722-BDA4F373F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4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Ivan’s recipe: </a:t>
            </a:r>
            <a:r>
              <a:rPr lang="en-US" dirty="0" err="1" smtClean="0"/>
              <a:t>avacado</a:t>
            </a:r>
            <a:r>
              <a:rPr lang="en-US" baseline="0" dirty="0" smtClean="0"/>
              <a:t> with jalapenos</a:t>
            </a:r>
          </a:p>
          <a:p>
            <a:r>
              <a:rPr lang="en-US" baseline="0" dirty="0" smtClean="0"/>
              <a:t>Oops! Ivan pushed habanero’s instead! It got into the central repository. All download crazy hot </a:t>
            </a:r>
            <a:r>
              <a:rPr lang="en-US" baseline="0" dirty="0" err="1" smtClean="0"/>
              <a:t>guac</a:t>
            </a:r>
            <a:r>
              <a:rPr lang="en-US" baseline="0" dirty="0" smtClean="0"/>
              <a:t>! </a:t>
            </a:r>
            <a:r>
              <a:rPr lang="en-US" baseline="0" dirty="0" err="1" smtClean="0"/>
              <a:t>Gaaah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4266-FE1B-5645-A722-BDA4F373FF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2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Ivan</a:t>
            </a:r>
            <a:r>
              <a:rPr lang="en-US" baseline="0" dirty="0" smtClean="0"/>
              <a:t> committed a recipe with </a:t>
            </a:r>
            <a:r>
              <a:rPr lang="en-US" baseline="0" dirty="0" err="1" smtClean="0"/>
              <a:t>habenero</a:t>
            </a:r>
            <a:r>
              <a:rPr lang="en-US" baseline="0" dirty="0" smtClean="0"/>
              <a:t>. No issues, it was not pushed to the central repository yet</a:t>
            </a:r>
          </a:p>
          <a:p>
            <a:r>
              <a:rPr lang="en-US" baseline="0" dirty="0" smtClean="0"/>
              <a:t>He corrects the recipe (replaces habanero with jalapenos), commits it (to his repo), and pushes it (to central repo)</a:t>
            </a:r>
          </a:p>
          <a:p>
            <a:r>
              <a:rPr lang="en-US" baseline="0" dirty="0" smtClean="0"/>
              <a:t>All ‘pull’ the correct recipe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4266-FE1B-5645-A722-BDA4F373FF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may want to adjust this work</a:t>
            </a:r>
            <a:r>
              <a:rPr lang="en-US" baseline="0" dirty="0" smtClean="0"/>
              <a:t> time for your class as desired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4266-FE1B-5645-A722-BDA4F373FF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2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blog</a:t>
            </a:r>
            <a:r>
              <a:rPr lang="en-US" baseline="0" dirty="0" smtClean="0"/>
              <a:t> on mercurial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24266-FE1B-5645-A722-BDA4F373FF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4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A6C5D-B7EA-2940-9EDF-F665C183A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03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F76D-E162-4E28-BEA1-1CF599382ECD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F698-EC92-4894-AD7F-815B7DE4E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1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F76D-E162-4E28-BEA1-1CF599382ECD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F698-EC92-4894-AD7F-815B7DE4E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5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F76D-E162-4E28-BEA1-1CF599382ECD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F698-EC92-4894-AD7F-815B7DE4E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4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F76D-E162-4E28-BEA1-1CF599382ECD}" type="datetimeFigureOut">
              <a:rPr lang="en-US" smtClean="0"/>
              <a:t>9/5/18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F698-EC92-4894-AD7F-815B7DE4EF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2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F76D-E162-4E28-BEA1-1CF599382ECD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F698-EC92-4894-AD7F-815B7DE4E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F76D-E162-4E28-BEA1-1CF599382ECD}" type="datetimeFigureOut">
              <a:rPr lang="en-US" smtClean="0"/>
              <a:t>9/5/18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F698-EC92-4894-AD7F-815B7DE4E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4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F76D-E162-4E28-BEA1-1CF599382ECD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F698-EC92-4894-AD7F-815B7DE4E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0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F76D-E162-4E28-BEA1-1CF599382ECD}" type="datetimeFigureOut">
              <a:rPr lang="en-US" smtClean="0"/>
              <a:t>9/5/18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F698-EC92-4894-AD7F-815B7DE4E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3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BFAF76D-E162-4E28-BEA1-1CF599382ECD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FF698-EC92-4894-AD7F-815B7DE4E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F76D-E162-4E28-BEA1-1CF599382ECD}" type="datetimeFigureOut">
              <a:rPr lang="en-US" smtClean="0"/>
              <a:t>9/5/18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FF698-EC92-4894-AD7F-815B7DE4E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8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2A6C5D-B7EA-2940-9EDF-F665C183A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37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vpallipuramkrishnamani@pacific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1725" y="3032306"/>
            <a:ext cx="7772400" cy="1362075"/>
          </a:xfrm>
        </p:spPr>
        <p:txBody>
          <a:bodyPr>
            <a:noAutofit/>
          </a:bodyPr>
          <a:lstStyle/>
          <a:p>
            <a:r>
              <a:rPr lang="en-US" sz="4800" dirty="0" smtClean="0"/>
              <a:t>Computer Systems and Networks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81725" y="908243"/>
            <a:ext cx="7772400" cy="150018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Lecture 3: Version control </a:t>
            </a:r>
            <a:r>
              <a:rPr lang="en-US" sz="4400" dirty="0" smtClean="0"/>
              <a:t>systems</a:t>
            </a:r>
            <a:endParaRPr lang="en-US" sz="4400" dirty="0" smtClean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874713" y="4503821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Dr. Pallipuram  (</a:t>
            </a:r>
            <a:r>
              <a:rPr lang="en-US" sz="2800" dirty="0" smtClean="0">
                <a:hlinkClick r:id="rId2"/>
              </a:rPr>
              <a:t>vpallipuramkrishnamani@pacific.edu</a:t>
            </a:r>
            <a:r>
              <a:rPr lang="en-US" sz="2800" dirty="0" smtClean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4460" y="6414448"/>
            <a:ext cx="5199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University of the Pacific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3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73" y="286604"/>
            <a:ext cx="8031687" cy="1450757"/>
          </a:xfrm>
        </p:spPr>
        <p:txBody>
          <a:bodyPr/>
          <a:lstStyle/>
          <a:p>
            <a:r>
              <a:rPr lang="en-US" dirty="0" smtClean="0"/>
              <a:t>Universe 1:  Centralized Version Control SVN</a:t>
            </a:r>
            <a:endParaRPr lang="en-US" dirty="0"/>
          </a:p>
        </p:txBody>
      </p:sp>
      <p:sp>
        <p:nvSpPr>
          <p:cNvPr id="3" name="Cloud 2"/>
          <p:cNvSpPr/>
          <p:nvPr/>
        </p:nvSpPr>
        <p:spPr>
          <a:xfrm>
            <a:off x="2230338" y="1858746"/>
            <a:ext cx="3887604" cy="1734831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24618" y="2585244"/>
            <a:ext cx="346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Centralized Repository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9211" y="4182180"/>
            <a:ext cx="1920569" cy="21375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957" y="4693335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9757" y="4693335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957" y="5589234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9757" y="5589234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7438" y="4182180"/>
            <a:ext cx="1920569" cy="21375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50184" y="4693335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07984" y="4693335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50184" y="5589234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07984" y="5589234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3782" y="4182180"/>
            <a:ext cx="1920569" cy="21375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26528" y="4693335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84328" y="4693335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26528" y="5589234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84328" y="5589234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122009" y="4182180"/>
            <a:ext cx="1920569" cy="21375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224755" y="4693335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82555" y="4693335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24755" y="5589234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182555" y="5589234"/>
            <a:ext cx="573073" cy="4646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1209757" y="3252806"/>
            <a:ext cx="1314861" cy="92937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0"/>
          </p:cNvCxnSpPr>
          <p:nvPr/>
        </p:nvCxnSpPr>
        <p:spPr>
          <a:xfrm flipH="1">
            <a:off x="3507723" y="3405206"/>
            <a:ext cx="172031" cy="77697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5" idx="0"/>
          </p:cNvCxnSpPr>
          <p:nvPr/>
        </p:nvCxnSpPr>
        <p:spPr>
          <a:xfrm>
            <a:off x="4998560" y="3405206"/>
            <a:ext cx="685507" cy="77697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0" idx="0"/>
          </p:cNvCxnSpPr>
          <p:nvPr/>
        </p:nvCxnSpPr>
        <p:spPr>
          <a:xfrm>
            <a:off x="6081093" y="2816603"/>
            <a:ext cx="2001201" cy="1365577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35073" y="3252806"/>
            <a:ext cx="173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svn</a:t>
            </a:r>
            <a:r>
              <a:rPr lang="en-US" dirty="0" smtClean="0"/>
              <a:t> commit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9211" y="4213159"/>
            <a:ext cx="14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Ivan’s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783844" y="4213159"/>
            <a:ext cx="14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Lisa’s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909644" y="4182180"/>
            <a:ext cx="173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Kevin’s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066454" y="4213159"/>
            <a:ext cx="231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Dorothy’s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11" y="5452323"/>
            <a:ext cx="1046815" cy="74100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48" y="5252193"/>
            <a:ext cx="370710" cy="6235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351" y="1351715"/>
            <a:ext cx="1918138" cy="15578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240" y="1937491"/>
            <a:ext cx="1046815" cy="7410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077" y="1737361"/>
            <a:ext cx="370710" cy="62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4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40" y="-135656"/>
            <a:ext cx="9463376" cy="145075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Universe 2: Distributed Version </a:t>
            </a:r>
            <a:br>
              <a:rPr lang="en-US" sz="4400" dirty="0" smtClean="0"/>
            </a:br>
            <a:r>
              <a:rPr lang="en-US" sz="4400" dirty="0" smtClean="0"/>
              <a:t>Control Hg</a:t>
            </a:r>
            <a:endParaRPr lang="en-US" sz="4400" dirty="0"/>
          </a:p>
        </p:txBody>
      </p:sp>
      <p:sp>
        <p:nvSpPr>
          <p:cNvPr id="3" name="Cloud 2"/>
          <p:cNvSpPr/>
          <p:nvPr/>
        </p:nvSpPr>
        <p:spPr>
          <a:xfrm>
            <a:off x="2496893" y="927862"/>
            <a:ext cx="3584200" cy="111676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96893" y="1315101"/>
            <a:ext cx="346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Centralized Repository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194900" y="4247302"/>
            <a:ext cx="14858" cy="64751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0"/>
          </p:cNvCxnSpPr>
          <p:nvPr/>
        </p:nvCxnSpPr>
        <p:spPr>
          <a:xfrm flipH="1">
            <a:off x="3664014" y="4275952"/>
            <a:ext cx="15741" cy="59477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5" idx="0"/>
          </p:cNvCxnSpPr>
          <p:nvPr/>
        </p:nvCxnSpPr>
        <p:spPr>
          <a:xfrm>
            <a:off x="5788287" y="4275952"/>
            <a:ext cx="0" cy="59477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0" idx="0"/>
          </p:cNvCxnSpPr>
          <p:nvPr/>
        </p:nvCxnSpPr>
        <p:spPr>
          <a:xfrm>
            <a:off x="8129135" y="4275952"/>
            <a:ext cx="0" cy="59477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94900" y="4247302"/>
            <a:ext cx="173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hg commit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85857" y="4870726"/>
            <a:ext cx="9654232" cy="2406741"/>
            <a:chOff x="149211" y="4182180"/>
            <a:chExt cx="9890878" cy="3095288"/>
          </a:xfrm>
        </p:grpSpPr>
        <p:sp>
          <p:nvSpPr>
            <p:cNvPr id="5" name="Rectangle 4"/>
            <p:cNvSpPr/>
            <p:nvPr/>
          </p:nvSpPr>
          <p:spPr>
            <a:xfrm>
              <a:off x="149211" y="4182180"/>
              <a:ext cx="1920569" cy="21375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957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09757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957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09757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47438" y="4182180"/>
              <a:ext cx="1920569" cy="21375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50184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607984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50184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07984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23782" y="4182180"/>
              <a:ext cx="1920569" cy="21375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6528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84328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826528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84328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122009" y="4182180"/>
              <a:ext cx="1920569" cy="21375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224755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82555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24755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82555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49211" y="4213159"/>
              <a:ext cx="1920569" cy="593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Ivan’s </a:t>
              </a:r>
              <a:r>
                <a:rPr lang="en-US" dirty="0" err="1" smtClean="0"/>
                <a:t>Dir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83844" y="4213158"/>
              <a:ext cx="1812659" cy="593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Lisa’s </a:t>
              </a:r>
              <a:r>
                <a:rPr lang="en-US" dirty="0" err="1" smtClean="0"/>
                <a:t>Dir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09644" y="4182180"/>
              <a:ext cx="17347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Kevin’s </a:t>
              </a:r>
              <a:r>
                <a:rPr lang="en-US" dirty="0" err="1" smtClean="0"/>
                <a:t>Dir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66454" y="4213159"/>
              <a:ext cx="23104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Dorothy’s </a:t>
              </a:r>
              <a:r>
                <a:rPr lang="en-US" dirty="0" err="1" smtClean="0"/>
                <a:t>Dir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855423" y="6815803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8009" y="2585244"/>
            <a:ext cx="9654232" cy="2406741"/>
            <a:chOff x="149211" y="4182180"/>
            <a:chExt cx="9890878" cy="3095288"/>
          </a:xfrm>
        </p:grpSpPr>
        <p:sp>
          <p:nvSpPr>
            <p:cNvPr id="41" name="Rectangle 40"/>
            <p:cNvSpPr/>
            <p:nvPr/>
          </p:nvSpPr>
          <p:spPr>
            <a:xfrm>
              <a:off x="149211" y="4182180"/>
              <a:ext cx="1920569" cy="21375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1957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09757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51957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209757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47438" y="4182180"/>
              <a:ext cx="1920569" cy="21375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650184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607984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50184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607984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723782" y="4182180"/>
              <a:ext cx="1920569" cy="21375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826528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784328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826528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84328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22009" y="4182180"/>
              <a:ext cx="1920569" cy="213755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24755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182555" y="4693335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224755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182555" y="5589234"/>
              <a:ext cx="573073" cy="464686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9211" y="4213159"/>
              <a:ext cx="1920569" cy="593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Ivan’s Repo 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83844" y="4213158"/>
              <a:ext cx="1812659" cy="593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Lisa’s Repo 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61404" y="4182180"/>
              <a:ext cx="2156810" cy="593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Kevin’s Repo 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967626" y="4213159"/>
              <a:ext cx="2664730" cy="593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Dorothy’s Repo 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855423" y="6815803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67" name="Straight Arrow Connector 66"/>
          <p:cNvCxnSpPr/>
          <p:nvPr/>
        </p:nvCxnSpPr>
        <p:spPr>
          <a:xfrm flipH="1">
            <a:off x="1435738" y="1863480"/>
            <a:ext cx="1290967" cy="77697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64150" y="1651359"/>
            <a:ext cx="173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hg push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3816415" y="1961131"/>
            <a:ext cx="15740" cy="59477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359007" y="1863480"/>
            <a:ext cx="581680" cy="692425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081093" y="1651359"/>
            <a:ext cx="2200442" cy="90454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308038" y="2034591"/>
            <a:ext cx="1734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hg pull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0" y="5629492"/>
            <a:ext cx="1046815" cy="74100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077" y="5429362"/>
            <a:ext cx="370710" cy="62356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750" y="5568369"/>
            <a:ext cx="914793" cy="64172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921" y="5416379"/>
            <a:ext cx="1046815" cy="74100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431" y="5355256"/>
            <a:ext cx="914793" cy="64172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09" y="5510619"/>
            <a:ext cx="1046815" cy="74100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719" y="5449496"/>
            <a:ext cx="914793" cy="64172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720" y="5469085"/>
            <a:ext cx="1046815" cy="74100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230" y="5407962"/>
            <a:ext cx="914793" cy="64172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904" y="162096"/>
            <a:ext cx="1168400" cy="26797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01" y="3182823"/>
            <a:ext cx="1046815" cy="741004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738" y="2982693"/>
            <a:ext cx="370710" cy="62356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49" y="3117465"/>
            <a:ext cx="1046815" cy="74100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459" y="3056342"/>
            <a:ext cx="914793" cy="64172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717" y="1196169"/>
            <a:ext cx="1046815" cy="741004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5227" y="1135046"/>
            <a:ext cx="914793" cy="6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0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4" grpId="2"/>
      <p:bldP spid="69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Mercurial Command Flow (usually)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39" y="1845734"/>
            <a:ext cx="8797446" cy="467536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 smtClean="0">
                <a:latin typeface="Courier"/>
                <a:cs typeface="Courier"/>
              </a:rPr>
              <a:t>hg clone </a:t>
            </a:r>
            <a:r>
              <a:rPr lang="en-US" sz="2400" dirty="0" smtClean="0"/>
              <a:t>&lt;repository address&gt; </a:t>
            </a:r>
          </a:p>
          <a:p>
            <a:pPr marL="806958" lvl="1" indent="-514350">
              <a:buFont typeface="+mj-lt"/>
              <a:buAutoNum type="alphaLcPeriod"/>
            </a:pPr>
            <a:r>
              <a:rPr lang="en-US" sz="2200" dirty="0" smtClean="0"/>
              <a:t>#get repo on your desktop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ourier"/>
                <a:cs typeface="Courier"/>
              </a:rPr>
              <a:t>hg add </a:t>
            </a:r>
            <a:r>
              <a:rPr lang="en-US" sz="2400" dirty="0" smtClean="0"/>
              <a:t>&lt;filenames&gt;  </a:t>
            </a:r>
            <a:r>
              <a:rPr lang="en-US" sz="2400" dirty="0" smtClean="0"/>
              <a:t>#always specify a filename to add</a:t>
            </a:r>
            <a:endParaRPr lang="en-US" sz="2400" dirty="0" smtClean="0"/>
          </a:p>
          <a:p>
            <a:pPr marL="749808" lvl="1" indent="-457200">
              <a:buFont typeface="+mj-lt"/>
              <a:buAutoNum type="alphaLcPeriod"/>
            </a:pPr>
            <a:r>
              <a:rPr lang="en-US" sz="2200" dirty="0" smtClean="0"/>
              <a:t>#add new files and make changes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>
                <a:latin typeface="Courier"/>
                <a:cs typeface="Courier"/>
              </a:rPr>
              <a:t>hg commit  -m  </a:t>
            </a:r>
            <a:r>
              <a:rPr lang="en-US" sz="2400" dirty="0" smtClean="0"/>
              <a:t>&lt;meaningful commit message&gt;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200" dirty="0" smtClean="0"/>
              <a:t>#commit to your repo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200" dirty="0" smtClean="0"/>
              <a:t>Make changes and repeat 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"/>
                <a:cs typeface="Courier"/>
              </a:rPr>
              <a:t>hg revert –all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200" dirty="0" smtClean="0"/>
              <a:t>#if not happy with changes, revert to last commit (do 4)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sz="2200" dirty="0" smtClean="0">
                <a:latin typeface="Courier"/>
                <a:cs typeface="Courier"/>
              </a:rPr>
              <a:t>Then make changes and go to 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"/>
                <a:cs typeface="Courier"/>
              </a:rPr>
              <a:t>hg push  #All done? Let everyone see</a:t>
            </a:r>
            <a:endParaRPr lang="en-US" sz="2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84155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Google Search for Mercurial Cheat Sheet(s)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90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Control in ECPE 170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Version control </a:t>
            </a:r>
            <a:r>
              <a:rPr lang="en-US" sz="2800" b="1" dirty="0"/>
              <a:t>required</a:t>
            </a:r>
            <a:r>
              <a:rPr lang="en-US" sz="2800" dirty="0"/>
              <a:t> for this class</a:t>
            </a:r>
          </a:p>
          <a:p>
            <a:pPr lvl="1"/>
            <a:r>
              <a:rPr lang="en-US" sz="2400" dirty="0"/>
              <a:t>Used to distribute boilerplate code for labs</a:t>
            </a:r>
          </a:p>
          <a:p>
            <a:pPr lvl="1"/>
            <a:r>
              <a:rPr lang="en-US" sz="2400" dirty="0"/>
              <a:t>Used to turn in assignments when </a:t>
            </a:r>
            <a:r>
              <a:rPr lang="en-US" sz="2400" dirty="0" smtClean="0"/>
              <a:t>finished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75359" y="3382533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>
                <a:solidFill>
                  <a:schemeClr val="accent2"/>
                </a:solidFill>
              </a:rPr>
              <a:t>If you only do </a:t>
            </a:r>
            <a:r>
              <a:rPr lang="en-US" sz="2800" b="1" i="1" u="sng" dirty="0" smtClean="0">
                <a:solidFill>
                  <a:schemeClr val="accent2"/>
                </a:solidFill>
              </a:rPr>
              <a:t>one</a:t>
            </a:r>
            <a:r>
              <a:rPr lang="en-US" sz="2800" b="1" i="1" dirty="0" smtClean="0">
                <a:solidFill>
                  <a:schemeClr val="accent2"/>
                </a:solidFill>
              </a:rPr>
              <a:t> check-in at the very end of your project, you've </a:t>
            </a:r>
            <a:r>
              <a:rPr lang="en-US" sz="2800" b="1" i="1" u="sng" dirty="0" smtClean="0">
                <a:solidFill>
                  <a:schemeClr val="accent2"/>
                </a:solidFill>
              </a:rPr>
              <a:t>missed the whole point</a:t>
            </a:r>
            <a:r>
              <a:rPr lang="en-US" sz="2800" b="1" i="1" dirty="0" smtClean="0">
                <a:solidFill>
                  <a:schemeClr val="accent2"/>
                </a:solidFill>
              </a:rPr>
              <a:t> of version control, and turned a valuable tool into an obstacle to completing the assignment</a:t>
            </a:r>
          </a:p>
          <a:p>
            <a:r>
              <a:rPr lang="en-US" sz="4400" b="1" dirty="0" smtClean="0">
                <a:solidFill>
                  <a:schemeClr val="accent5"/>
                </a:solidFill>
              </a:rPr>
              <a:t> </a:t>
            </a:r>
            <a:r>
              <a:rPr lang="en-US" sz="4400" b="1" dirty="0" smtClean="0">
                <a:solidFill>
                  <a:srgbClr val="008000"/>
                </a:solidFill>
              </a:rPr>
              <a:t>Check-in code on a</a:t>
            </a:r>
            <a:br>
              <a:rPr lang="en-US" sz="4400" b="1" dirty="0" smtClean="0">
                <a:solidFill>
                  <a:srgbClr val="008000"/>
                </a:solidFill>
              </a:rPr>
            </a:br>
            <a:r>
              <a:rPr lang="en-US" sz="4400" b="1" dirty="0" smtClean="0">
                <a:solidFill>
                  <a:srgbClr val="008000"/>
                </a:solidFill>
              </a:rPr>
              <a:t> regular basis!</a:t>
            </a:r>
            <a:endParaRPr lang="en-US" sz="4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6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15" t="35255"/>
          <a:stretch/>
        </p:blipFill>
        <p:spPr>
          <a:xfrm>
            <a:off x="-1430886" y="62847"/>
            <a:ext cx="9169191" cy="62764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8791" y="3201073"/>
            <a:ext cx="703313" cy="5926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hg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791" y="3714088"/>
            <a:ext cx="703313" cy="5926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hg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755">
            <a:off x="1449102" y="3118606"/>
            <a:ext cx="4626002" cy="23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9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8" y="366431"/>
            <a:ext cx="4482030" cy="6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70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Participation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1868" y="2129311"/>
            <a:ext cx="884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Collaborate with only one class member to answer in-class participation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for another half hour then we’ll call it a 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8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hginit.com</a:t>
            </a:r>
            <a:r>
              <a:rPr lang="en-US" dirty="0"/>
              <a:t>/00.html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3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Today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Lab 2 – Version Control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Next Week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 programming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Lab </a:t>
            </a:r>
            <a:r>
              <a:rPr lang="en-US" sz="2400" b="1" dirty="0" smtClean="0">
                <a:solidFill>
                  <a:srgbClr val="FF0000"/>
                </a:solidFill>
              </a:rPr>
              <a:t>3 </a:t>
            </a:r>
            <a:r>
              <a:rPr lang="en-US" sz="2400" b="1" dirty="0">
                <a:solidFill>
                  <a:srgbClr val="FF0000"/>
                </a:solidFill>
              </a:rPr>
              <a:t>– </a:t>
            </a:r>
            <a:r>
              <a:rPr lang="en-US" sz="2400" b="1" dirty="0" smtClean="0">
                <a:solidFill>
                  <a:srgbClr val="FF0000"/>
                </a:solidFill>
              </a:rPr>
              <a:t>Build </a:t>
            </a:r>
            <a:r>
              <a:rPr lang="en-US" sz="2400" b="1" dirty="0" smtClean="0">
                <a:solidFill>
                  <a:srgbClr val="FF0000"/>
                </a:solidFill>
              </a:rPr>
              <a:t>Tools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91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Version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&lt;</a:t>
            </a:r>
            <a:r>
              <a:rPr lang="en-US" dirty="0" err="1" smtClean="0"/>
              <a:t>Report.doc</a:t>
            </a:r>
            <a:r>
              <a:rPr lang="en-US" dirty="0" smtClean="0"/>
              <a:t>&gt;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&lt;</a:t>
            </a:r>
            <a:r>
              <a:rPr lang="en-US" dirty="0" err="1" smtClean="0"/>
              <a:t>Report.doc.bak</a:t>
            </a:r>
            <a:r>
              <a:rPr lang="en-US" dirty="0" smtClean="0"/>
              <a:t>&gt;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&lt;Report-1.doc&gt;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Email off to partner…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&lt;Report</a:t>
            </a:r>
            <a:r>
              <a:rPr lang="en-US" dirty="0" smtClean="0"/>
              <a:t>-2.</a:t>
            </a:r>
            <a:r>
              <a:rPr lang="en-US" dirty="0"/>
              <a:t>doc</a:t>
            </a:r>
            <a:r>
              <a:rPr lang="en-US" dirty="0" smtClean="0"/>
              <a:t>&gt;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Partner responds with doc</a:t>
            </a:r>
            <a:br>
              <a:rPr lang="en-US" dirty="0" smtClean="0"/>
            </a:br>
            <a:r>
              <a:rPr lang="en-US" dirty="0" smtClean="0"/>
              <a:t>(that is missing the changes you just made)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4195960" cy="433459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&lt;Report-2a.doc&gt;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&lt;</a:t>
            </a:r>
            <a:r>
              <a:rPr lang="en-US" dirty="0"/>
              <a:t>Report-</a:t>
            </a:r>
            <a:r>
              <a:rPr lang="en-US" dirty="0" smtClean="0"/>
              <a:t>2a-</a:t>
            </a:r>
            <a:r>
              <a:rPr lang="en-US" dirty="0"/>
              <a:t>WITH-REFERENCES.doc&gt;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Email off to partner…</a:t>
            </a:r>
            <a:br>
              <a:rPr lang="en-US" dirty="0" smtClean="0"/>
            </a:br>
            <a:r>
              <a:rPr lang="en-US" dirty="0" smtClean="0"/>
              <a:t>Partner responds with new doc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/>
              <a:t>Report-</a:t>
            </a:r>
            <a:r>
              <a:rPr lang="en-US" dirty="0" smtClean="0"/>
              <a:t>3.doc</a:t>
            </a:r>
            <a:r>
              <a:rPr lang="en-US" dirty="0"/>
              <a:t>&gt;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 smtClean="0"/>
              <a:t>&lt;</a:t>
            </a:r>
            <a:r>
              <a:rPr lang="en-US" dirty="0"/>
              <a:t>Report-3-</a:t>
            </a:r>
            <a:r>
              <a:rPr lang="en-US" dirty="0" smtClean="0"/>
              <a:t>FINAL.doc</a:t>
            </a:r>
            <a:r>
              <a:rPr lang="en-US" dirty="0"/>
              <a:t>&gt;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&lt;Report-3-</a:t>
            </a:r>
            <a:r>
              <a:rPr lang="en-US" dirty="0" smtClean="0"/>
              <a:t>FINAL_v1.doc&gt;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Report-3-</a:t>
            </a:r>
            <a:r>
              <a:rPr lang="en-US" dirty="0" smtClean="0"/>
              <a:t>FINAL_v2.</a:t>
            </a:r>
            <a:r>
              <a:rPr lang="en-US" dirty="0"/>
              <a:t>doc</a:t>
            </a:r>
            <a:r>
              <a:rPr lang="en-US" dirty="0" smtClean="0"/>
              <a:t>&gt;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Report-3-</a:t>
            </a:r>
            <a:r>
              <a:rPr lang="en-US" dirty="0" smtClean="0"/>
              <a:t>FINAL_forsure.doc&gt;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Report-3-</a:t>
            </a:r>
            <a:r>
              <a:rPr lang="en-US" dirty="0" smtClean="0"/>
              <a:t>FINAL_forsure_v1.doc</a:t>
            </a:r>
            <a:r>
              <a:rPr lang="en-US" dirty="0"/>
              <a:t>&gt;</a:t>
            </a:r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0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Version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39" y="1845734"/>
            <a:ext cx="8795361" cy="445503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Why would a </a:t>
            </a:r>
            <a:r>
              <a:rPr lang="en-US" sz="3200" b="1" u="sng" dirty="0" smtClean="0">
                <a:solidFill>
                  <a:srgbClr val="FF0000"/>
                </a:solidFill>
              </a:rPr>
              <a:t>single programmer</a:t>
            </a:r>
            <a:r>
              <a:rPr lang="en-US" sz="3200" b="1" dirty="0" smtClean="0">
                <a:solidFill>
                  <a:srgbClr val="FF0000"/>
                </a:solidFill>
              </a:rPr>
              <a:t> (working alone) use version control?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Backup files</a:t>
            </a:r>
          </a:p>
          <a:p>
            <a:pPr lvl="1"/>
            <a:r>
              <a:rPr lang="en-US" sz="2800" dirty="0" smtClean="0"/>
              <a:t>Roll-back to earlier (working) version</a:t>
            </a:r>
          </a:p>
          <a:p>
            <a:pPr lvl="1"/>
            <a:r>
              <a:rPr lang="en-US" sz="2800" dirty="0" smtClean="0"/>
              <a:t>See changes made between current (broken) code and earlier (working) code</a:t>
            </a:r>
          </a:p>
          <a:p>
            <a:pPr lvl="1"/>
            <a:r>
              <a:rPr lang="en-US" sz="2800" dirty="0" smtClean="0"/>
              <a:t>Experiment with a new feature</a:t>
            </a:r>
          </a:p>
          <a:p>
            <a:pPr lvl="2"/>
            <a:r>
              <a:rPr lang="en-US" sz="2000" dirty="0" smtClean="0"/>
              <a:t>Try a risky change in a “sandbox”</a:t>
            </a:r>
          </a:p>
          <a:p>
            <a:pPr lvl="2"/>
            <a:r>
              <a:rPr lang="en-US" sz="2000" dirty="0" smtClean="0"/>
              <a:t>If it works, you can merge it into the regular code. </a:t>
            </a:r>
            <a:br>
              <a:rPr lang="en-US" sz="2000" dirty="0" smtClean="0"/>
            </a:br>
            <a:r>
              <a:rPr lang="en-US" sz="2000" dirty="0" smtClean="0"/>
              <a:t>If it fails, you can throw it away.</a:t>
            </a:r>
          </a:p>
          <a:p>
            <a:pPr lvl="1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49000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Version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Why would a </a:t>
            </a:r>
            <a:r>
              <a:rPr lang="en-US" sz="3200" b="1" u="sng" dirty="0" smtClean="0">
                <a:solidFill>
                  <a:srgbClr val="FF0000"/>
                </a:solidFill>
              </a:rPr>
              <a:t>small group of developers</a:t>
            </a:r>
            <a:r>
              <a:rPr lang="en-US" sz="3200" b="1" dirty="0" smtClean="0">
                <a:solidFill>
                  <a:srgbClr val="FF0000"/>
                </a:solidFill>
              </a:rPr>
              <a:t> use version control?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All the reasons a single programmer would, plus…</a:t>
            </a:r>
          </a:p>
          <a:p>
            <a:pPr lvl="1"/>
            <a:r>
              <a:rPr lang="en-US" sz="2800" dirty="0" smtClean="0"/>
              <a:t>Merging different changes made by different developers into the same file</a:t>
            </a:r>
          </a:p>
          <a:p>
            <a:pPr lvl="2"/>
            <a:r>
              <a:rPr lang="en-US" sz="2000" dirty="0" smtClean="0"/>
              <a:t>Mercurial keeps track of it using the concept of </a:t>
            </a:r>
            <a:r>
              <a:rPr lang="en-US" sz="2000" i="1" dirty="0" err="1" smtClean="0"/>
              <a:t>changesets</a:t>
            </a:r>
            <a:endParaRPr lang="en-US" sz="2000" i="1" dirty="0" smtClean="0"/>
          </a:p>
          <a:p>
            <a:pPr lvl="2"/>
            <a:r>
              <a:rPr lang="en-US" sz="2000" dirty="0" smtClean="0"/>
              <a:t>What changed? where? Moved where in the file?</a:t>
            </a:r>
          </a:p>
        </p:txBody>
      </p:sp>
    </p:spTree>
    <p:extLst>
      <p:ext uri="{BB962C8B-B14F-4D97-AF65-F5344CB8AC3E}">
        <p14:creationId xmlns:p14="http://schemas.microsoft.com/office/powerpoint/2010/main" val="305037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Version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Why would a </a:t>
            </a:r>
            <a:r>
              <a:rPr lang="en-US" sz="2800" b="1" u="sng" dirty="0" smtClean="0">
                <a:solidFill>
                  <a:schemeClr val="tx1"/>
                </a:solidFill>
              </a:rPr>
              <a:t>large group of developers</a:t>
            </a:r>
            <a:r>
              <a:rPr lang="en-US" sz="2800" b="1" dirty="0" smtClean="0">
                <a:solidFill>
                  <a:schemeClr val="tx1"/>
                </a:solidFill>
              </a:rPr>
              <a:t> use version control?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Different question:  Could you develop the Linux kernel, Adobe Photoshop, Google Chrome, etc… using: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A single shared “folder of code”?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Emailing code snippets between developers?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Everyone sits around and shares one keyboard?</a:t>
            </a:r>
          </a:p>
        </p:txBody>
      </p:sp>
    </p:spTree>
    <p:extLst>
      <p:ext uri="{BB962C8B-B14F-4D97-AF65-F5344CB8AC3E}">
        <p14:creationId xmlns:p14="http://schemas.microsoft.com/office/powerpoint/2010/main" val="22498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765087"/>
            <a:ext cx="7543801" cy="402336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</a:rPr>
              <a:t>What kind of files should I keep in version control?</a:t>
            </a:r>
          </a:p>
          <a:p>
            <a:pPr lvl="1"/>
            <a:r>
              <a:rPr lang="en-US" sz="2800" dirty="0"/>
              <a:t>Program source code </a:t>
            </a:r>
            <a:r>
              <a:rPr lang="en-US" sz="2800" i="1" dirty="0"/>
              <a:t>(obviously)</a:t>
            </a:r>
          </a:p>
          <a:p>
            <a:pPr lvl="1"/>
            <a:r>
              <a:rPr lang="en-US" sz="2800" dirty="0"/>
              <a:t>VHDL / Verilog files (from digital design class)</a:t>
            </a:r>
          </a:p>
          <a:p>
            <a:pPr lvl="1"/>
            <a:r>
              <a:rPr lang="en-US" sz="2800" dirty="0" err="1" smtClean="0"/>
              <a:t>Matlab</a:t>
            </a:r>
            <a:r>
              <a:rPr lang="en-US" sz="2800" dirty="0" smtClean="0"/>
              <a:t> scripts</a:t>
            </a:r>
          </a:p>
          <a:p>
            <a:pPr lvl="1"/>
            <a:r>
              <a:rPr lang="en-US" sz="2800" dirty="0" smtClean="0"/>
              <a:t>HTML files</a:t>
            </a:r>
            <a:endParaRPr lang="en-US" sz="2800" dirty="0"/>
          </a:p>
          <a:p>
            <a:pPr lvl="1"/>
            <a:r>
              <a:rPr lang="en-US" sz="2800" dirty="0"/>
              <a:t>Server configuration </a:t>
            </a:r>
            <a:r>
              <a:rPr lang="en-US" sz="2800" dirty="0" smtClean="0"/>
              <a:t>files</a:t>
            </a:r>
          </a:p>
          <a:p>
            <a:pPr lvl="2"/>
            <a:r>
              <a:rPr lang="en-US" sz="2000" dirty="0" smtClean="0"/>
              <a:t>Imagine you work at Livermore National Labs, and your job is to manage Linux cluster computers with 100,000+ machines (nodes)…</a:t>
            </a:r>
          </a:p>
          <a:p>
            <a:pPr lvl="1"/>
            <a:r>
              <a:rPr lang="en-US" sz="2800" b="1" dirty="0" smtClean="0"/>
              <a:t>Anything that is plain text!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541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23" y="1909462"/>
            <a:ext cx="8484177" cy="449092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90000"/>
                </a:solidFill>
              </a:rPr>
              <a:t>What kind of files should I </a:t>
            </a:r>
            <a:r>
              <a:rPr lang="en-US" sz="3200" b="1" u="sng" dirty="0" smtClean="0">
                <a:solidFill>
                  <a:srgbClr val="990000"/>
                </a:solidFill>
              </a:rPr>
              <a:t>not</a:t>
            </a:r>
            <a:r>
              <a:rPr lang="en-US" sz="3200" b="1" dirty="0" smtClean="0">
                <a:solidFill>
                  <a:srgbClr val="990000"/>
                </a:solidFill>
              </a:rPr>
              <a:t> keep in version control?</a:t>
            </a:r>
          </a:p>
          <a:p>
            <a:pPr lvl="1"/>
            <a:r>
              <a:rPr lang="en-US" sz="2800" i="1" dirty="0" smtClean="0"/>
              <a:t>These aren’t “rules”, so much as “guidelines”…</a:t>
            </a:r>
          </a:p>
          <a:p>
            <a:pPr lvl="1"/>
            <a:r>
              <a:rPr lang="en-US" sz="2800" b="1" dirty="0" smtClean="0"/>
              <a:t>Binary </a:t>
            </a:r>
            <a:r>
              <a:rPr lang="en-US" sz="2800" b="1" dirty="0"/>
              <a:t>data </a:t>
            </a:r>
            <a:endParaRPr lang="en-US" sz="2800" b="1" dirty="0" smtClean="0"/>
          </a:p>
          <a:p>
            <a:pPr lvl="2"/>
            <a:r>
              <a:rPr lang="en-US" sz="2000" dirty="0" smtClean="0"/>
              <a:t>How do you </a:t>
            </a:r>
            <a:r>
              <a:rPr lang="en-US" sz="2000" i="1" dirty="0" smtClean="0"/>
              <a:t>merge</a:t>
            </a:r>
            <a:r>
              <a:rPr lang="en-US" sz="2000" dirty="0" smtClean="0"/>
              <a:t> two different binary files together? No general-purpose way to do this</a:t>
            </a:r>
            <a:endParaRPr lang="en-US" sz="2000" dirty="0"/>
          </a:p>
          <a:p>
            <a:pPr lvl="1"/>
            <a:r>
              <a:rPr lang="en-US" sz="2800" b="1" dirty="0"/>
              <a:t>Anything </a:t>
            </a:r>
            <a:r>
              <a:rPr lang="en-US" sz="2800" b="1" dirty="0" smtClean="0"/>
              <a:t>auto-generated </a:t>
            </a:r>
            <a:r>
              <a:rPr lang="en-US" sz="2800" b="1" dirty="0"/>
              <a:t>by the </a:t>
            </a:r>
            <a:r>
              <a:rPr lang="en-US" sz="2800" b="1" dirty="0" smtClean="0"/>
              <a:t>compiler</a:t>
            </a:r>
          </a:p>
          <a:p>
            <a:pPr lvl="2"/>
            <a:r>
              <a:rPr lang="en-US" sz="2000" dirty="0"/>
              <a:t>O</a:t>
            </a:r>
            <a:r>
              <a:rPr lang="en-US" sz="2000" dirty="0" smtClean="0"/>
              <a:t>bject files or executable file</a:t>
            </a:r>
          </a:p>
          <a:p>
            <a:pPr lvl="2"/>
            <a:r>
              <a:rPr lang="en-US" sz="2000" dirty="0" smtClean="0"/>
              <a:t>Wastes space on useless junk that can be re-created automatically</a:t>
            </a:r>
          </a:p>
          <a:p>
            <a:pPr lvl="1"/>
            <a:r>
              <a:rPr lang="en-US" sz="2800" b="1" dirty="0" smtClean="0"/>
              <a:t>Text editor temp files </a:t>
            </a:r>
            <a:r>
              <a:rPr lang="en-US" sz="2800" dirty="0" smtClean="0"/>
              <a:t>(e.g. </a:t>
            </a:r>
            <a:r>
              <a:rPr lang="en-US" sz="2800" dirty="0" err="1" smtClean="0">
                <a:latin typeface="Courier New"/>
                <a:cs typeface="Courier New"/>
              </a:rPr>
              <a:t>main.c</a:t>
            </a:r>
            <a:r>
              <a:rPr lang="en-US" sz="2800" dirty="0" smtClean="0">
                <a:latin typeface="Courier New"/>
                <a:cs typeface="Courier New"/>
              </a:rPr>
              <a:t>~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569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1: How are these VCSs different? Google ‘</a:t>
            </a:r>
            <a:r>
              <a:rPr lang="en-US" dirty="0" err="1" smtClean="0"/>
              <a:t>em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834" y="2303640"/>
            <a:ext cx="852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Mercurial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8834" y="3315235"/>
            <a:ext cx="852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8834" y="4351735"/>
            <a:ext cx="8529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SVN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55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22132</TotalTime>
  <Words>806</Words>
  <Application>Microsoft Macintosh PowerPoint</Application>
  <PresentationFormat>On-screen Show (4:3)</PresentationFormat>
  <Paragraphs>125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Retrospect</vt:lpstr>
      <vt:lpstr>Computer Systems and Networks</vt:lpstr>
      <vt:lpstr>Lab Schedule</vt:lpstr>
      <vt:lpstr>Before Version Control</vt:lpstr>
      <vt:lpstr>Motivation for Version Control</vt:lpstr>
      <vt:lpstr>Motivation for Version Control</vt:lpstr>
      <vt:lpstr>Motivation for Version Control</vt:lpstr>
      <vt:lpstr>Version Control Basics</vt:lpstr>
      <vt:lpstr>Version Control Basics</vt:lpstr>
      <vt:lpstr>Problem 1: How are these VCSs different? Google ‘em!</vt:lpstr>
      <vt:lpstr>Universe 1:  Centralized Version Control SVN</vt:lpstr>
      <vt:lpstr>Universe 2: Distributed Version  Control Hg</vt:lpstr>
      <vt:lpstr>Mercurial Command Flow (usually)</vt:lpstr>
      <vt:lpstr>Problem 2: Google Search for Mercurial Cheat Sheet(s)</vt:lpstr>
      <vt:lpstr>Version Control in ECPE 170</vt:lpstr>
      <vt:lpstr>PowerPoint Presentation</vt:lpstr>
      <vt:lpstr>PowerPoint Presentation</vt:lpstr>
      <vt:lpstr>In-class Participation</vt:lpstr>
      <vt:lpstr>Work for another half hour then we’ll call it a day!</vt:lpstr>
      <vt:lpstr>http://hginit.com/00.html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HPC with GPUs ECE 893</dc:title>
  <dc:creator>Melissa C. Smith</dc:creator>
  <cp:lastModifiedBy>Vivek Pallipuram</cp:lastModifiedBy>
  <cp:revision>321</cp:revision>
  <cp:lastPrinted>2017-09-04T23:13:40Z</cp:lastPrinted>
  <dcterms:created xsi:type="dcterms:W3CDTF">2012-12-23T16:56:36Z</dcterms:created>
  <dcterms:modified xsi:type="dcterms:W3CDTF">2018-09-05T22:40:13Z</dcterms:modified>
</cp:coreProperties>
</file>