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36" r:id="rId1"/>
  </p:sldMasterIdLst>
  <p:notesMasterIdLst>
    <p:notesMasterId r:id="rId34"/>
  </p:notesMasterIdLst>
  <p:sldIdLst>
    <p:sldId id="256" r:id="rId2"/>
    <p:sldId id="362" r:id="rId3"/>
    <p:sldId id="257" r:id="rId4"/>
    <p:sldId id="356" r:id="rId5"/>
    <p:sldId id="357" r:id="rId6"/>
    <p:sldId id="358" r:id="rId7"/>
    <p:sldId id="359" r:id="rId8"/>
    <p:sldId id="361" r:id="rId9"/>
    <p:sldId id="342" r:id="rId10"/>
    <p:sldId id="275" r:id="rId11"/>
    <p:sldId id="343" r:id="rId12"/>
    <p:sldId id="261" r:id="rId13"/>
    <p:sldId id="262" r:id="rId14"/>
    <p:sldId id="263" r:id="rId15"/>
    <p:sldId id="264" r:id="rId16"/>
    <p:sldId id="269" r:id="rId17"/>
    <p:sldId id="270" r:id="rId18"/>
    <p:sldId id="266" r:id="rId19"/>
    <p:sldId id="271" r:id="rId20"/>
    <p:sldId id="344" r:id="rId21"/>
    <p:sldId id="345" r:id="rId22"/>
    <p:sldId id="354" r:id="rId23"/>
    <p:sldId id="355" r:id="rId24"/>
    <p:sldId id="346" r:id="rId25"/>
    <p:sldId id="347" r:id="rId26"/>
    <p:sldId id="348" r:id="rId27"/>
    <p:sldId id="349" r:id="rId28"/>
    <p:sldId id="350" r:id="rId29"/>
    <p:sldId id="351" r:id="rId30"/>
    <p:sldId id="352" r:id="rId31"/>
    <p:sldId id="353" r:id="rId32"/>
    <p:sldId id="340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2" d="100"/>
          <a:sy n="112" d="100"/>
        </p:scale>
        <p:origin x="-168" y="6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E5B950-77C0-2449-B37C-16D9EA3A68FE}" type="datetimeFigureOut">
              <a:rPr lang="en-US" smtClean="0"/>
              <a:t>9/12/19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C24266-FE1B-5645-A722-BDA4F373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44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6C5D-B7EA-2940-9EDF-F665C183A57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4036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AF76D-E162-4E28-BEA1-1CF599382ECD}" type="datetimeFigureOut">
              <a:rPr lang="en-US" smtClean="0"/>
              <a:t>9/12/19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698-EC92-4894-AD7F-815B7DE4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013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AF76D-E162-4E28-BEA1-1CF599382ECD}" type="datetimeFigureOut">
              <a:rPr lang="en-US" smtClean="0"/>
              <a:t>9/12/19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698-EC92-4894-AD7F-815B7DE4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754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AF76D-E162-4E28-BEA1-1CF599382ECD}" type="datetimeFigureOut">
              <a:rPr lang="en-US" smtClean="0"/>
              <a:t>9/12/19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698-EC92-4894-AD7F-815B7DE4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747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AF76D-E162-4E28-BEA1-1CF599382ECD}" type="datetimeFigureOut">
              <a:rPr lang="en-US" smtClean="0"/>
              <a:t>9/12/19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698-EC92-4894-AD7F-815B7DE4EFD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22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AF76D-E162-4E28-BEA1-1CF599382ECD}" type="datetimeFigureOut">
              <a:rPr lang="en-US" smtClean="0"/>
              <a:t>9/12/19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698-EC92-4894-AD7F-815B7DE4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639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AF76D-E162-4E28-BEA1-1CF599382ECD}" type="datetimeFigureOut">
              <a:rPr lang="en-US" smtClean="0"/>
              <a:t>9/12/19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698-EC92-4894-AD7F-815B7DE4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646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AF76D-E162-4E28-BEA1-1CF599382ECD}" type="datetimeFigureOut">
              <a:rPr lang="en-US" smtClean="0"/>
              <a:t>9/12/19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698-EC92-4894-AD7F-815B7DE4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003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AF76D-E162-4E28-BEA1-1CF599382ECD}" type="datetimeFigureOut">
              <a:rPr lang="en-US" smtClean="0"/>
              <a:t>9/12/19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698-EC92-4894-AD7F-815B7DE4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32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4BFAF76D-E162-4E28-BEA1-1CF599382ECD}" type="datetimeFigureOut">
              <a:rPr lang="en-US" smtClean="0"/>
              <a:t>9/12/19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0FF698-EC92-4894-AD7F-815B7DE4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AF76D-E162-4E28-BEA1-1CF599382ECD}" type="datetimeFigureOut">
              <a:rPr lang="en-US" smtClean="0"/>
              <a:t>9/12/19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698-EC92-4894-AD7F-815B7DE4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089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42A6C5D-B7EA-2940-9EDF-F665C183A57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7374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mailto:vpallipuramkrishnamani@pacific.edu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4" Type="http://schemas.openxmlformats.org/officeDocument/2006/relationships/image" Target="../media/image2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4" Type="http://schemas.openxmlformats.org/officeDocument/2006/relationships/image" Target="../media/image3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81725" y="3032306"/>
            <a:ext cx="7772400" cy="1362075"/>
          </a:xfrm>
        </p:spPr>
        <p:txBody>
          <a:bodyPr>
            <a:noAutofit/>
          </a:bodyPr>
          <a:lstStyle/>
          <a:p>
            <a:r>
              <a:rPr lang="en-US" sz="4800" dirty="0" smtClean="0"/>
              <a:t>Computer Systems and Networks</a:t>
            </a:r>
            <a:endParaRPr lang="en-US" sz="4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81725" y="908243"/>
            <a:ext cx="7772400" cy="1500187"/>
          </a:xfrm>
        </p:spPr>
        <p:txBody>
          <a:bodyPr>
            <a:normAutofit/>
          </a:bodyPr>
          <a:lstStyle/>
          <a:p>
            <a:r>
              <a:rPr lang="en-US" sz="4400" dirty="0" smtClean="0"/>
              <a:t>Lecture 5: C Programming</a:t>
            </a:r>
          </a:p>
        </p:txBody>
      </p:sp>
      <p:sp>
        <p:nvSpPr>
          <p:cNvPr id="6" name="Text Placeholder 4"/>
          <p:cNvSpPr txBox="1">
            <a:spLocks/>
          </p:cNvSpPr>
          <p:nvPr/>
        </p:nvSpPr>
        <p:spPr>
          <a:xfrm>
            <a:off x="874713" y="4503821"/>
            <a:ext cx="7772400" cy="15001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Dr. Pallipuram  (</a:t>
            </a:r>
            <a:r>
              <a:rPr lang="en-US" sz="2800" dirty="0" smtClean="0">
                <a:hlinkClick r:id="rId2"/>
              </a:rPr>
              <a:t>vpallipuramkrishnamani@pacific.edu</a:t>
            </a:r>
            <a:r>
              <a:rPr lang="en-US" sz="2800" dirty="0" smtClean="0"/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074460" y="6414448"/>
            <a:ext cx="51997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University of the Pacific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235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Pointers and Functions: Call by value vs. Call by reference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91176" y="2061838"/>
            <a:ext cx="3768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Call by value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1176" y="2867456"/>
            <a:ext cx="40419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main(){</a:t>
            </a:r>
          </a:p>
          <a:p>
            <a:r>
              <a:rPr lang="en-US" dirty="0" smtClean="0">
                <a:latin typeface="Courier"/>
                <a:cs typeface="Courier"/>
              </a:rPr>
              <a:t>a=5,b=6;</a:t>
            </a:r>
          </a:p>
          <a:p>
            <a:r>
              <a:rPr lang="en-US" dirty="0" smtClean="0">
                <a:latin typeface="Courier"/>
                <a:cs typeface="Courier"/>
              </a:rPr>
              <a:t>update(</a:t>
            </a:r>
            <a:r>
              <a:rPr lang="en-US" dirty="0" err="1" smtClean="0">
                <a:latin typeface="Courier"/>
                <a:cs typeface="Courier"/>
              </a:rPr>
              <a:t>a,b</a:t>
            </a:r>
            <a:r>
              <a:rPr lang="en-US" dirty="0" smtClean="0">
                <a:latin typeface="Courier"/>
                <a:cs typeface="Courier"/>
              </a:rPr>
              <a:t>);</a:t>
            </a:r>
          </a:p>
          <a:p>
            <a:r>
              <a:rPr lang="en-US" dirty="0" err="1" smtClean="0">
                <a:latin typeface="Courier"/>
                <a:cs typeface="Courier"/>
              </a:rPr>
              <a:t>printf</a:t>
            </a:r>
            <a:r>
              <a:rPr lang="en-US" dirty="0" smtClean="0">
                <a:latin typeface="Courier"/>
                <a:cs typeface="Courier"/>
              </a:rPr>
              <a:t>(“%</a:t>
            </a:r>
            <a:r>
              <a:rPr lang="en-US" dirty="0" err="1" smtClean="0">
                <a:latin typeface="Courier"/>
                <a:cs typeface="Courier"/>
              </a:rPr>
              <a:t>d”,a</a:t>
            </a:r>
            <a:r>
              <a:rPr lang="en-US" dirty="0" smtClean="0">
                <a:latin typeface="Courier"/>
                <a:cs typeface="Courier"/>
              </a:rPr>
              <a:t>);</a:t>
            </a:r>
          </a:p>
          <a:p>
            <a:r>
              <a:rPr lang="en-US" dirty="0" smtClean="0">
                <a:latin typeface="Courier"/>
                <a:cs typeface="Courier"/>
              </a:rPr>
              <a:t>}</a:t>
            </a:r>
          </a:p>
          <a:p>
            <a:r>
              <a:rPr lang="en-US" dirty="0" smtClean="0">
                <a:latin typeface="Courier"/>
                <a:cs typeface="Courier"/>
              </a:rPr>
              <a:t>update(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a, 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b) {</a:t>
            </a:r>
          </a:p>
          <a:p>
            <a:r>
              <a:rPr lang="en-US" dirty="0" smtClean="0">
                <a:latin typeface="Courier"/>
                <a:cs typeface="Courier"/>
              </a:rPr>
              <a:t>a=a-b;</a:t>
            </a:r>
          </a:p>
          <a:p>
            <a:r>
              <a:rPr lang="en-US" dirty="0">
                <a:latin typeface="Courier"/>
                <a:cs typeface="Courier"/>
              </a:rPr>
              <a:t>}</a:t>
            </a:r>
            <a:endParaRPr lang="en-US" dirty="0" smtClean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11757" y="2523503"/>
            <a:ext cx="25808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these are just copies. No change to original variables</a:t>
            </a:r>
            <a:endParaRPr lang="en-US" sz="2000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2990534" y="3539166"/>
            <a:ext cx="191175" cy="12672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491664" y="2061838"/>
            <a:ext cx="3768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Call by reference (pointer)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986414" y="2867456"/>
            <a:ext cx="40419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main(){</a:t>
            </a:r>
          </a:p>
          <a:p>
            <a:r>
              <a:rPr lang="en-US" dirty="0" smtClean="0">
                <a:latin typeface="Courier"/>
                <a:cs typeface="Courier"/>
              </a:rPr>
              <a:t>a=5,b=6;</a:t>
            </a:r>
          </a:p>
          <a:p>
            <a:r>
              <a:rPr lang="en-US" dirty="0" smtClean="0">
                <a:latin typeface="Courier"/>
                <a:cs typeface="Courier"/>
              </a:rPr>
              <a:t>update(&amp;</a:t>
            </a:r>
            <a:r>
              <a:rPr lang="en-US" dirty="0" err="1" smtClean="0">
                <a:latin typeface="Courier"/>
                <a:cs typeface="Courier"/>
              </a:rPr>
              <a:t>a,&amp;b</a:t>
            </a:r>
            <a:r>
              <a:rPr lang="en-US" dirty="0" smtClean="0">
                <a:latin typeface="Courier"/>
                <a:cs typeface="Courier"/>
              </a:rPr>
              <a:t>);</a:t>
            </a:r>
          </a:p>
          <a:p>
            <a:r>
              <a:rPr lang="en-US" dirty="0" err="1" smtClean="0">
                <a:latin typeface="Courier"/>
                <a:cs typeface="Courier"/>
              </a:rPr>
              <a:t>printf</a:t>
            </a:r>
            <a:r>
              <a:rPr lang="en-US" dirty="0" smtClean="0">
                <a:latin typeface="Courier"/>
                <a:cs typeface="Courier"/>
              </a:rPr>
              <a:t>(“%</a:t>
            </a:r>
            <a:r>
              <a:rPr lang="en-US" dirty="0" err="1" smtClean="0">
                <a:latin typeface="Courier"/>
                <a:cs typeface="Courier"/>
              </a:rPr>
              <a:t>d”,a</a:t>
            </a:r>
            <a:r>
              <a:rPr lang="en-US" dirty="0" smtClean="0">
                <a:latin typeface="Courier"/>
                <a:cs typeface="Courier"/>
              </a:rPr>
              <a:t>);</a:t>
            </a:r>
          </a:p>
          <a:p>
            <a:r>
              <a:rPr lang="en-US" dirty="0" smtClean="0">
                <a:latin typeface="Courier"/>
                <a:cs typeface="Courier"/>
              </a:rPr>
              <a:t>}</a:t>
            </a:r>
          </a:p>
          <a:p>
            <a:r>
              <a:rPr lang="en-US" dirty="0" smtClean="0">
                <a:latin typeface="Courier"/>
                <a:cs typeface="Courier"/>
              </a:rPr>
              <a:t>update(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*</a:t>
            </a:r>
            <a:r>
              <a:rPr lang="en-US" dirty="0" err="1" smtClean="0">
                <a:latin typeface="Courier"/>
                <a:cs typeface="Courier"/>
              </a:rPr>
              <a:t>a,int</a:t>
            </a:r>
            <a:r>
              <a:rPr lang="en-US" dirty="0" smtClean="0">
                <a:latin typeface="Courier"/>
                <a:cs typeface="Courier"/>
              </a:rPr>
              <a:t> *b) {</a:t>
            </a:r>
          </a:p>
          <a:p>
            <a:r>
              <a:rPr lang="en-US" dirty="0" smtClean="0">
                <a:latin typeface="Courier"/>
                <a:cs typeface="Courier"/>
              </a:rPr>
              <a:t>*a=*a-*b;</a:t>
            </a:r>
          </a:p>
          <a:p>
            <a:r>
              <a:rPr lang="en-US" dirty="0">
                <a:latin typeface="Courier"/>
                <a:cs typeface="Courier"/>
              </a:rPr>
              <a:t>}</a:t>
            </a:r>
            <a:endParaRPr lang="en-US" dirty="0" smtClean="0">
              <a:latin typeface="Courier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21194" y="5406612"/>
            <a:ext cx="25808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modification</a:t>
            </a:r>
          </a:p>
          <a:p>
            <a:r>
              <a:rPr lang="en-US" sz="2000" dirty="0" smtClean="0"/>
              <a:t> to actual variable</a:t>
            </a:r>
            <a:endParaRPr lang="en-US" sz="2000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4356074" y="5693949"/>
            <a:ext cx="630340" cy="955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7934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Modify array values using function call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73369" y="1863940"/>
            <a:ext cx="897063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main(){</a:t>
            </a:r>
          </a:p>
          <a:p>
            <a:r>
              <a:rPr lang="en-US" dirty="0" smtClean="0">
                <a:latin typeface="Courier"/>
                <a:cs typeface="Courier"/>
              </a:rPr>
              <a:t>//assume 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array a of size 5</a:t>
            </a:r>
          </a:p>
          <a:p>
            <a:r>
              <a:rPr lang="en-US" dirty="0" smtClean="0">
                <a:latin typeface="Courier"/>
                <a:cs typeface="Courier"/>
              </a:rPr>
              <a:t>update(a,5); //name of array is starting </a:t>
            </a:r>
            <a:r>
              <a:rPr lang="en-US" dirty="0" err="1" smtClean="0">
                <a:latin typeface="Courier"/>
                <a:cs typeface="Courier"/>
              </a:rPr>
              <a:t>addr</a:t>
            </a:r>
            <a:r>
              <a:rPr lang="en-US" dirty="0" smtClean="0">
                <a:latin typeface="Courier"/>
                <a:cs typeface="Courier"/>
              </a:rPr>
              <a:t>.</a:t>
            </a:r>
          </a:p>
          <a:p>
            <a:r>
              <a:rPr lang="en-US" dirty="0" smtClean="0">
                <a:latin typeface="Courier"/>
                <a:cs typeface="Courier"/>
              </a:rPr>
              <a:t>}</a:t>
            </a:r>
          </a:p>
          <a:p>
            <a:endParaRPr lang="en-US" dirty="0" smtClean="0">
              <a:latin typeface="Courier"/>
              <a:cs typeface="Courier"/>
            </a:endParaRPr>
          </a:p>
          <a:p>
            <a:r>
              <a:rPr lang="en-US" dirty="0" smtClean="0">
                <a:latin typeface="Courier"/>
                <a:cs typeface="Courier"/>
              </a:rPr>
              <a:t>update(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*</a:t>
            </a:r>
            <a:r>
              <a:rPr lang="en-US" dirty="0" err="1" smtClean="0">
                <a:latin typeface="Courier"/>
                <a:cs typeface="Courier"/>
              </a:rPr>
              <a:t>a,int</a:t>
            </a:r>
            <a:r>
              <a:rPr lang="en-US" dirty="0" smtClean="0">
                <a:latin typeface="Courier"/>
                <a:cs typeface="Courier"/>
              </a:rPr>
              <a:t> size) {</a:t>
            </a:r>
          </a:p>
          <a:p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=0;</a:t>
            </a:r>
          </a:p>
          <a:p>
            <a:r>
              <a:rPr lang="en-US" dirty="0" smtClean="0">
                <a:latin typeface="Courier"/>
                <a:cs typeface="Courier"/>
              </a:rPr>
              <a:t>for(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=0;i&lt;</a:t>
            </a:r>
            <a:r>
              <a:rPr lang="en-US" dirty="0" err="1" smtClean="0">
                <a:latin typeface="Courier"/>
                <a:cs typeface="Courier"/>
              </a:rPr>
              <a:t>size;i</a:t>
            </a:r>
            <a:r>
              <a:rPr lang="en-US" dirty="0" smtClean="0">
                <a:latin typeface="Courier"/>
                <a:cs typeface="Courier"/>
              </a:rPr>
              <a:t>++)</a:t>
            </a:r>
          </a:p>
          <a:p>
            <a:r>
              <a:rPr lang="en-US" dirty="0">
                <a:latin typeface="Courier"/>
                <a:cs typeface="Courier"/>
              </a:rPr>
              <a:t>	</a:t>
            </a:r>
            <a:r>
              <a:rPr lang="en-US" dirty="0" smtClean="0">
                <a:latin typeface="Courier"/>
                <a:cs typeface="Courier"/>
              </a:rPr>
              <a:t>a[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]++;</a:t>
            </a:r>
          </a:p>
          <a:p>
            <a:r>
              <a:rPr lang="en-US" dirty="0">
                <a:latin typeface="Courier"/>
                <a:cs typeface="Courier"/>
              </a:rPr>
              <a:t>}</a:t>
            </a:r>
            <a:endParaRPr lang="en-US" dirty="0" smtClean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355066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Malloc</a:t>
            </a:r>
            <a:r>
              <a:rPr lang="en-US" dirty="0" smtClean="0"/>
              <a:t> – 1D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02672" y="1737361"/>
            <a:ext cx="7645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*array;  //array of integers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2672" y="2208777"/>
            <a:ext cx="83665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array = (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*)</a:t>
            </a:r>
            <a:r>
              <a:rPr lang="en-US" dirty="0" err="1" smtClean="0">
                <a:latin typeface="Courier"/>
                <a:cs typeface="Courier"/>
              </a:rPr>
              <a:t>malloc</a:t>
            </a:r>
            <a:r>
              <a:rPr lang="en-US" dirty="0" smtClean="0">
                <a:latin typeface="Courier"/>
                <a:cs typeface="Courier"/>
              </a:rPr>
              <a:t>(</a:t>
            </a:r>
            <a:r>
              <a:rPr lang="en-US" dirty="0" err="1" smtClean="0">
                <a:latin typeface="Courier"/>
                <a:cs typeface="Courier"/>
              </a:rPr>
              <a:t>sizeof</a:t>
            </a:r>
            <a:r>
              <a:rPr lang="en-US" dirty="0" smtClean="0">
                <a:latin typeface="Courier"/>
                <a:cs typeface="Courier"/>
              </a:rPr>
              <a:t>(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)*5);</a:t>
            </a:r>
            <a:endParaRPr lang="en-US" dirty="0">
              <a:latin typeface="Courier"/>
              <a:cs typeface="Courier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504574"/>
              </p:ext>
            </p:extLst>
          </p:nvPr>
        </p:nvGraphicFramePr>
        <p:xfrm>
          <a:off x="2052577" y="3720085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array[0]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array[1]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array[2]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array[3]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array[4]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2672" y="3720085"/>
            <a:ext cx="1549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address: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22960" y="4044778"/>
            <a:ext cx="1549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value:</a:t>
            </a:r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863772"/>
              </p:ext>
            </p:extLst>
          </p:nvPr>
        </p:nvGraphicFramePr>
        <p:xfrm>
          <a:off x="2780680" y="4942588"/>
          <a:ext cx="324847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847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array (pointer variable)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value: 60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pointer’s </a:t>
                      </a:r>
                      <a:r>
                        <a:rPr lang="en-US" dirty="0" err="1" smtClean="0"/>
                        <a:t>addr</a:t>
                      </a:r>
                      <a:r>
                        <a:rPr lang="en-US" dirty="0" smtClean="0"/>
                        <a:t>: 32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5376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Malloc</a:t>
            </a:r>
            <a:r>
              <a:rPr lang="en-US" dirty="0"/>
              <a:t> </a:t>
            </a:r>
            <a:r>
              <a:rPr lang="en-US" dirty="0" smtClean="0"/>
              <a:t>– 2D Allocate 4x5 integers (important for lab 4)?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02672" y="1737361"/>
            <a:ext cx="7645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**array; //a double pointer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2672" y="2208777"/>
            <a:ext cx="8641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array = (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**)</a:t>
            </a:r>
            <a:r>
              <a:rPr lang="en-US" dirty="0" err="1" smtClean="0">
                <a:latin typeface="Courier"/>
                <a:cs typeface="Courier"/>
              </a:rPr>
              <a:t>malloc</a:t>
            </a:r>
            <a:r>
              <a:rPr lang="en-US" dirty="0" smtClean="0">
                <a:latin typeface="Courier"/>
                <a:cs typeface="Courier"/>
              </a:rPr>
              <a:t>(</a:t>
            </a:r>
            <a:r>
              <a:rPr lang="en-US" dirty="0" err="1" smtClean="0">
                <a:latin typeface="Courier"/>
                <a:cs typeface="Courier"/>
              </a:rPr>
              <a:t>sizeof</a:t>
            </a:r>
            <a:r>
              <a:rPr lang="en-US" dirty="0" smtClean="0">
                <a:latin typeface="Courier"/>
                <a:cs typeface="Courier"/>
              </a:rPr>
              <a:t>(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*)*height);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5072" y="2822842"/>
            <a:ext cx="8366567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for(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=0;i&lt;</a:t>
            </a:r>
            <a:r>
              <a:rPr lang="en-US" dirty="0" err="1" smtClean="0">
                <a:latin typeface="Courier"/>
                <a:cs typeface="Courier"/>
              </a:rPr>
              <a:t>height;i</a:t>
            </a:r>
            <a:r>
              <a:rPr lang="en-US" dirty="0" smtClean="0">
                <a:latin typeface="Courier"/>
                <a:cs typeface="Courier"/>
              </a:rPr>
              <a:t>++)</a:t>
            </a:r>
          </a:p>
          <a:p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 array[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] = (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*)</a:t>
            </a:r>
            <a:r>
              <a:rPr lang="en-US" dirty="0" err="1" smtClean="0">
                <a:latin typeface="Courier"/>
                <a:cs typeface="Courier"/>
              </a:rPr>
              <a:t>malloc</a:t>
            </a:r>
            <a:r>
              <a:rPr lang="en-US" dirty="0" smtClean="0">
                <a:latin typeface="Courier"/>
                <a:cs typeface="Courier"/>
              </a:rPr>
              <a:t>(</a:t>
            </a:r>
            <a:r>
              <a:rPr lang="en-US" dirty="0" err="1" smtClean="0">
                <a:latin typeface="Courier"/>
                <a:cs typeface="Courier"/>
              </a:rPr>
              <a:t>sizeof</a:t>
            </a:r>
            <a:r>
              <a:rPr lang="en-US" dirty="0" smtClean="0">
                <a:latin typeface="Courier"/>
                <a:cs typeface="Courier"/>
              </a:rPr>
              <a:t>(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)*width);</a:t>
            </a:r>
            <a:endParaRPr lang="en-US" dirty="0">
              <a:latin typeface="Courier"/>
              <a:cs typeface="Courier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918090" y="4107854"/>
            <a:ext cx="648183" cy="1475382"/>
            <a:chOff x="1918090" y="4107854"/>
            <a:chExt cx="648183" cy="1475382"/>
          </a:xfrm>
        </p:grpSpPr>
        <p:sp>
          <p:nvSpPr>
            <p:cNvPr id="6" name="Rectangle 5"/>
            <p:cNvSpPr/>
            <p:nvPr/>
          </p:nvSpPr>
          <p:spPr>
            <a:xfrm>
              <a:off x="1918090" y="410785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918090" y="4491519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918090" y="4815906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918090" y="5199571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839991" y="5781424"/>
            <a:ext cx="4252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 array of integer pointers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672098" y="4246767"/>
            <a:ext cx="46298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685877" y="4676993"/>
            <a:ext cx="46298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672098" y="5034198"/>
            <a:ext cx="46298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685877" y="5464424"/>
            <a:ext cx="46298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3366854" y="4081670"/>
            <a:ext cx="3240915" cy="383665"/>
            <a:chOff x="3366854" y="4081670"/>
            <a:chExt cx="3240915" cy="383665"/>
          </a:xfrm>
        </p:grpSpPr>
        <p:sp>
          <p:nvSpPr>
            <p:cNvPr id="17" name="Rectangle 16"/>
            <p:cNvSpPr/>
            <p:nvPr/>
          </p:nvSpPr>
          <p:spPr>
            <a:xfrm>
              <a:off x="3366854" y="4081670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</a:t>
              </a:r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15037" y="4081670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   </a:t>
              </a:r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663220" y="4081670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</a:t>
              </a:r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311403" y="4081670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959586" y="4081670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366854" y="4471929"/>
            <a:ext cx="3240915" cy="383665"/>
            <a:chOff x="3366854" y="4054934"/>
            <a:chExt cx="3240915" cy="383665"/>
          </a:xfrm>
        </p:grpSpPr>
        <p:sp>
          <p:nvSpPr>
            <p:cNvPr id="24" name="Rectangle 23"/>
            <p:cNvSpPr/>
            <p:nvPr/>
          </p:nvSpPr>
          <p:spPr>
            <a:xfrm>
              <a:off x="3366854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015037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663220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311403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959586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366854" y="4881539"/>
            <a:ext cx="3240915" cy="383665"/>
            <a:chOff x="3366854" y="4054934"/>
            <a:chExt cx="3240915" cy="383665"/>
          </a:xfrm>
        </p:grpSpPr>
        <p:sp>
          <p:nvSpPr>
            <p:cNvPr id="30" name="Rectangle 29"/>
            <p:cNvSpPr/>
            <p:nvPr/>
          </p:nvSpPr>
          <p:spPr>
            <a:xfrm>
              <a:off x="3366854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015037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663220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311403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959586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366854" y="5285304"/>
            <a:ext cx="3240915" cy="383665"/>
            <a:chOff x="3366854" y="4054934"/>
            <a:chExt cx="3240915" cy="383665"/>
          </a:xfrm>
        </p:grpSpPr>
        <p:sp>
          <p:nvSpPr>
            <p:cNvPr id="36" name="Rectangle 35"/>
            <p:cNvSpPr/>
            <p:nvPr/>
          </p:nvSpPr>
          <p:spPr>
            <a:xfrm>
              <a:off x="3366854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015037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663220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311403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959586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6733159" y="3976934"/>
            <a:ext cx="2288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array of </a:t>
            </a:r>
            <a:r>
              <a:rPr lang="en-US" dirty="0" err="1" smtClean="0"/>
              <a:t>ints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819418" y="4433361"/>
            <a:ext cx="2288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array of </a:t>
            </a:r>
            <a:r>
              <a:rPr lang="en-US" dirty="0" err="1" smtClean="0"/>
              <a:t>ints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6819418" y="4828877"/>
            <a:ext cx="2288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array of </a:t>
            </a:r>
            <a:r>
              <a:rPr lang="en-US" dirty="0" err="1" smtClean="0"/>
              <a:t>ints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6905677" y="5285304"/>
            <a:ext cx="2288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array of </a:t>
            </a:r>
            <a:r>
              <a:rPr lang="en-US" dirty="0" err="1" smtClean="0"/>
              <a:t>ints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03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1" grpId="0"/>
      <p:bldP spid="41" grpId="0"/>
      <p:bldP spid="42" grpId="0"/>
      <p:bldP spid="43" grpId="0"/>
      <p:bldP spid="4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Malloc</a:t>
            </a:r>
            <a:r>
              <a:rPr lang="en-US" dirty="0" smtClean="0"/>
              <a:t> – 3D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02672" y="1737361"/>
            <a:ext cx="7645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***array; //a triple pointer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18090" y="4107854"/>
            <a:ext cx="648183" cy="383665"/>
          </a:xfrm>
          <a:prstGeom prst="rect">
            <a:avLst/>
          </a:prstGeom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918090" y="4491519"/>
            <a:ext cx="648183" cy="383665"/>
          </a:xfrm>
          <a:prstGeom prst="rect">
            <a:avLst/>
          </a:prstGeom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18090" y="4815906"/>
            <a:ext cx="648183" cy="383665"/>
          </a:xfrm>
          <a:prstGeom prst="rect">
            <a:avLst/>
          </a:prstGeom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22233" y="5166496"/>
            <a:ext cx="50532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 array of </a:t>
            </a:r>
          </a:p>
          <a:p>
            <a:r>
              <a:rPr lang="en-US" dirty="0" smtClean="0"/>
              <a:t>double pointers</a:t>
            </a:r>
          </a:p>
        </p:txBody>
      </p:sp>
      <p:grpSp>
        <p:nvGrpSpPr>
          <p:cNvPr id="120" name="Group 119"/>
          <p:cNvGrpSpPr/>
          <p:nvPr/>
        </p:nvGrpSpPr>
        <p:grpSpPr>
          <a:xfrm>
            <a:off x="3148865" y="4015501"/>
            <a:ext cx="1944549" cy="1150995"/>
            <a:chOff x="3148865" y="4015501"/>
            <a:chExt cx="1944549" cy="1150995"/>
          </a:xfrm>
        </p:grpSpPr>
        <p:sp>
          <p:nvSpPr>
            <p:cNvPr id="13" name="Rectangle 12"/>
            <p:cNvSpPr/>
            <p:nvPr/>
          </p:nvSpPr>
          <p:spPr>
            <a:xfrm>
              <a:off x="3148865" y="4015501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</a:t>
              </a: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797048" y="4015501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   </a:t>
              </a:r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445231" y="4015501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</a:t>
              </a:r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148865" y="4399166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</a:t>
              </a:r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797048" y="4399166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   </a:t>
              </a:r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445231" y="4399166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</a:t>
              </a:r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148865" y="4782831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</a:t>
              </a:r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797048" y="4782831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   </a:t>
              </a:r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445231" y="4782831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</a:t>
              </a:r>
              <a:endParaRPr lang="en-US" dirty="0"/>
            </a:p>
          </p:txBody>
        </p:sp>
      </p:grpSp>
      <p:cxnSp>
        <p:nvCxnSpPr>
          <p:cNvPr id="22" name="Straight Arrow Connector 21"/>
          <p:cNvCxnSpPr>
            <a:endCxn id="97" idx="2"/>
          </p:cNvCxnSpPr>
          <p:nvPr/>
        </p:nvCxnSpPr>
        <p:spPr>
          <a:xfrm flipV="1">
            <a:off x="3212938" y="2924212"/>
            <a:ext cx="2249353" cy="121258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6" name="Group 45"/>
          <p:cNvGrpSpPr/>
          <p:nvPr/>
        </p:nvGrpSpPr>
        <p:grpSpPr>
          <a:xfrm>
            <a:off x="5465748" y="3869423"/>
            <a:ext cx="2372570" cy="946483"/>
            <a:chOff x="4431863" y="2366210"/>
            <a:chExt cx="2372570" cy="946483"/>
          </a:xfrm>
        </p:grpSpPr>
        <p:grpSp>
          <p:nvGrpSpPr>
            <p:cNvPr id="47" name="Group 46"/>
            <p:cNvGrpSpPr/>
            <p:nvPr/>
          </p:nvGrpSpPr>
          <p:grpSpPr>
            <a:xfrm>
              <a:off x="4431863" y="2366210"/>
              <a:ext cx="1069012" cy="906377"/>
              <a:chOff x="4431863" y="2366210"/>
              <a:chExt cx="1069012" cy="906377"/>
            </a:xfrm>
          </p:grpSpPr>
          <p:sp>
            <p:nvSpPr>
              <p:cNvPr id="56" name="Cube 55"/>
              <p:cNvSpPr/>
              <p:nvPr/>
            </p:nvSpPr>
            <p:spPr>
              <a:xfrm>
                <a:off x="4973053" y="2366210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Cube 56"/>
              <p:cNvSpPr/>
              <p:nvPr/>
            </p:nvSpPr>
            <p:spPr>
              <a:xfrm>
                <a:off x="4709142" y="2593473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Cube 57"/>
              <p:cNvSpPr/>
              <p:nvPr/>
            </p:nvSpPr>
            <p:spPr>
              <a:xfrm>
                <a:off x="4431863" y="2818061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8" name="Group 47"/>
            <p:cNvGrpSpPr/>
            <p:nvPr/>
          </p:nvGrpSpPr>
          <p:grpSpPr>
            <a:xfrm>
              <a:off x="5041831" y="2379579"/>
              <a:ext cx="1069012" cy="906377"/>
              <a:chOff x="4431863" y="2366210"/>
              <a:chExt cx="1069012" cy="906377"/>
            </a:xfrm>
          </p:grpSpPr>
          <p:sp>
            <p:nvSpPr>
              <p:cNvPr id="53" name="Cube 52"/>
              <p:cNvSpPr/>
              <p:nvPr/>
            </p:nvSpPr>
            <p:spPr>
              <a:xfrm>
                <a:off x="4973053" y="2366210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Cube 53"/>
              <p:cNvSpPr/>
              <p:nvPr/>
            </p:nvSpPr>
            <p:spPr>
              <a:xfrm>
                <a:off x="4709142" y="2593473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Cube 54"/>
              <p:cNvSpPr/>
              <p:nvPr/>
            </p:nvSpPr>
            <p:spPr>
              <a:xfrm>
                <a:off x="4431863" y="2818061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5735421" y="2406316"/>
              <a:ext cx="1069012" cy="906377"/>
              <a:chOff x="4431863" y="2366210"/>
              <a:chExt cx="1069012" cy="906377"/>
            </a:xfrm>
          </p:grpSpPr>
          <p:sp>
            <p:nvSpPr>
              <p:cNvPr id="50" name="Cube 49"/>
              <p:cNvSpPr/>
              <p:nvPr/>
            </p:nvSpPr>
            <p:spPr>
              <a:xfrm>
                <a:off x="4973053" y="2366210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Cube 50"/>
              <p:cNvSpPr/>
              <p:nvPr/>
            </p:nvSpPr>
            <p:spPr>
              <a:xfrm>
                <a:off x="4709142" y="2593473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Cube 51"/>
              <p:cNvSpPr/>
              <p:nvPr/>
            </p:nvSpPr>
            <p:spPr>
              <a:xfrm>
                <a:off x="4431863" y="2818061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2" name="Group 71"/>
          <p:cNvGrpSpPr/>
          <p:nvPr/>
        </p:nvGrpSpPr>
        <p:grpSpPr>
          <a:xfrm>
            <a:off x="5500875" y="3029886"/>
            <a:ext cx="2372570" cy="946483"/>
            <a:chOff x="4431863" y="2366210"/>
            <a:chExt cx="2372570" cy="946483"/>
          </a:xfrm>
        </p:grpSpPr>
        <p:grpSp>
          <p:nvGrpSpPr>
            <p:cNvPr id="73" name="Group 72"/>
            <p:cNvGrpSpPr/>
            <p:nvPr/>
          </p:nvGrpSpPr>
          <p:grpSpPr>
            <a:xfrm>
              <a:off x="4431863" y="2366210"/>
              <a:ext cx="1069012" cy="906377"/>
              <a:chOff x="4431863" y="2366210"/>
              <a:chExt cx="1069012" cy="906377"/>
            </a:xfrm>
          </p:grpSpPr>
          <p:sp>
            <p:nvSpPr>
              <p:cNvPr id="82" name="Cube 81"/>
              <p:cNvSpPr/>
              <p:nvPr/>
            </p:nvSpPr>
            <p:spPr>
              <a:xfrm>
                <a:off x="4973053" y="2366210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Cube 82"/>
              <p:cNvSpPr/>
              <p:nvPr/>
            </p:nvSpPr>
            <p:spPr>
              <a:xfrm>
                <a:off x="4709142" y="2593473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Cube 83"/>
              <p:cNvSpPr/>
              <p:nvPr/>
            </p:nvSpPr>
            <p:spPr>
              <a:xfrm>
                <a:off x="4431863" y="2818061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4" name="Group 73"/>
            <p:cNvGrpSpPr/>
            <p:nvPr/>
          </p:nvGrpSpPr>
          <p:grpSpPr>
            <a:xfrm>
              <a:off x="5041831" y="2379579"/>
              <a:ext cx="1069012" cy="906377"/>
              <a:chOff x="4431863" y="2366210"/>
              <a:chExt cx="1069012" cy="906377"/>
            </a:xfrm>
          </p:grpSpPr>
          <p:sp>
            <p:nvSpPr>
              <p:cNvPr id="79" name="Cube 78"/>
              <p:cNvSpPr/>
              <p:nvPr/>
            </p:nvSpPr>
            <p:spPr>
              <a:xfrm>
                <a:off x="4973053" y="2366210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Cube 79"/>
              <p:cNvSpPr/>
              <p:nvPr/>
            </p:nvSpPr>
            <p:spPr>
              <a:xfrm>
                <a:off x="4709142" y="2593473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Cube 80"/>
              <p:cNvSpPr/>
              <p:nvPr/>
            </p:nvSpPr>
            <p:spPr>
              <a:xfrm>
                <a:off x="4431863" y="2818061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" name="Group 74"/>
            <p:cNvGrpSpPr/>
            <p:nvPr/>
          </p:nvGrpSpPr>
          <p:grpSpPr>
            <a:xfrm>
              <a:off x="5735421" y="2406316"/>
              <a:ext cx="1069012" cy="906377"/>
              <a:chOff x="4431863" y="2366210"/>
              <a:chExt cx="1069012" cy="906377"/>
            </a:xfrm>
          </p:grpSpPr>
          <p:sp>
            <p:nvSpPr>
              <p:cNvPr id="76" name="Cube 75"/>
              <p:cNvSpPr/>
              <p:nvPr/>
            </p:nvSpPr>
            <p:spPr>
              <a:xfrm>
                <a:off x="4973053" y="2366210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Cube 76"/>
              <p:cNvSpPr/>
              <p:nvPr/>
            </p:nvSpPr>
            <p:spPr>
              <a:xfrm>
                <a:off x="4709142" y="2593473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Cube 77"/>
              <p:cNvSpPr/>
              <p:nvPr/>
            </p:nvSpPr>
            <p:spPr>
              <a:xfrm>
                <a:off x="4431863" y="2818061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6" name="Group 85"/>
          <p:cNvGrpSpPr/>
          <p:nvPr/>
        </p:nvGrpSpPr>
        <p:grpSpPr>
          <a:xfrm>
            <a:off x="5462291" y="2188282"/>
            <a:ext cx="1069012" cy="906377"/>
            <a:chOff x="4431863" y="2366210"/>
            <a:chExt cx="1069012" cy="906377"/>
          </a:xfrm>
        </p:grpSpPr>
        <p:sp>
          <p:nvSpPr>
            <p:cNvPr id="95" name="Cube 94"/>
            <p:cNvSpPr/>
            <p:nvPr/>
          </p:nvSpPr>
          <p:spPr>
            <a:xfrm>
              <a:off x="4973053" y="2366210"/>
              <a:ext cx="527822" cy="454526"/>
            </a:xfrm>
            <a:prstGeom prst="cub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Cube 95"/>
            <p:cNvSpPr/>
            <p:nvPr/>
          </p:nvSpPr>
          <p:spPr>
            <a:xfrm>
              <a:off x="4709142" y="2593473"/>
              <a:ext cx="527822" cy="454526"/>
            </a:xfrm>
            <a:prstGeom prst="cub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Cube 96"/>
            <p:cNvSpPr/>
            <p:nvPr/>
          </p:nvSpPr>
          <p:spPr>
            <a:xfrm>
              <a:off x="4431863" y="2818061"/>
              <a:ext cx="527822" cy="454526"/>
            </a:xfrm>
            <a:prstGeom prst="cub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6072259" y="2201651"/>
            <a:ext cx="1069012" cy="906377"/>
            <a:chOff x="4431863" y="2366210"/>
            <a:chExt cx="1069012" cy="906377"/>
          </a:xfrm>
        </p:grpSpPr>
        <p:sp>
          <p:nvSpPr>
            <p:cNvPr id="92" name="Cube 91"/>
            <p:cNvSpPr/>
            <p:nvPr/>
          </p:nvSpPr>
          <p:spPr>
            <a:xfrm>
              <a:off x="4973053" y="2366210"/>
              <a:ext cx="527822" cy="454526"/>
            </a:xfrm>
            <a:prstGeom prst="cub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Cube 92"/>
            <p:cNvSpPr/>
            <p:nvPr/>
          </p:nvSpPr>
          <p:spPr>
            <a:xfrm>
              <a:off x="4709142" y="2593473"/>
              <a:ext cx="527822" cy="454526"/>
            </a:xfrm>
            <a:prstGeom prst="cub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Cube 93"/>
            <p:cNvSpPr/>
            <p:nvPr/>
          </p:nvSpPr>
          <p:spPr>
            <a:xfrm>
              <a:off x="4431863" y="2818061"/>
              <a:ext cx="527822" cy="454526"/>
            </a:xfrm>
            <a:prstGeom prst="cub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6765849" y="2228388"/>
            <a:ext cx="1069012" cy="906377"/>
            <a:chOff x="4431863" y="2366210"/>
            <a:chExt cx="1069012" cy="906377"/>
          </a:xfrm>
        </p:grpSpPr>
        <p:sp>
          <p:nvSpPr>
            <p:cNvPr id="89" name="Cube 88"/>
            <p:cNvSpPr/>
            <p:nvPr/>
          </p:nvSpPr>
          <p:spPr>
            <a:xfrm>
              <a:off x="4973053" y="2366210"/>
              <a:ext cx="527822" cy="454526"/>
            </a:xfrm>
            <a:prstGeom prst="cub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Cube 89"/>
            <p:cNvSpPr/>
            <p:nvPr/>
          </p:nvSpPr>
          <p:spPr>
            <a:xfrm>
              <a:off x="4709142" y="2593473"/>
              <a:ext cx="527822" cy="454526"/>
            </a:xfrm>
            <a:prstGeom prst="cub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Cube 90"/>
            <p:cNvSpPr/>
            <p:nvPr/>
          </p:nvSpPr>
          <p:spPr>
            <a:xfrm>
              <a:off x="4431863" y="2818061"/>
              <a:ext cx="527822" cy="454526"/>
            </a:xfrm>
            <a:prstGeom prst="cub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3212938" y="5199571"/>
            <a:ext cx="50532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matrix of</a:t>
            </a:r>
          </a:p>
          <a:p>
            <a:r>
              <a:rPr lang="en-US" dirty="0" smtClean="0"/>
              <a:t>single pointers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757871" y="4849400"/>
            <a:ext cx="50532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‘cuboid’ of integers</a:t>
            </a:r>
          </a:p>
        </p:txBody>
      </p:sp>
      <p:cxnSp>
        <p:nvCxnSpPr>
          <p:cNvPr id="104" name="Straight Arrow Connector 103"/>
          <p:cNvCxnSpPr/>
          <p:nvPr/>
        </p:nvCxnSpPr>
        <p:spPr>
          <a:xfrm flipV="1">
            <a:off x="3997158" y="2982967"/>
            <a:ext cx="2270234" cy="115382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 flipV="1">
            <a:off x="4787713" y="3005132"/>
            <a:ext cx="2128231" cy="113166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 flipV="1">
            <a:off x="3461244" y="3557301"/>
            <a:ext cx="2128231" cy="103877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 flipV="1">
            <a:off x="4266345" y="3616056"/>
            <a:ext cx="2128231" cy="103877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 flipV="1">
            <a:off x="4914897" y="3638221"/>
            <a:ext cx="2128231" cy="103877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 flipV="1">
            <a:off x="3637200" y="4596073"/>
            <a:ext cx="2035643" cy="43812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 flipV="1">
            <a:off x="4266345" y="4551212"/>
            <a:ext cx="2001047" cy="48298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endCxn id="52" idx="2"/>
          </p:cNvCxnSpPr>
          <p:nvPr/>
        </p:nvCxnSpPr>
        <p:spPr>
          <a:xfrm flipV="1">
            <a:off x="4914897" y="4645459"/>
            <a:ext cx="1854409" cy="52103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>
            <a:off x="2672098" y="4246767"/>
            <a:ext cx="46298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>
            <a:off x="2685877" y="4676993"/>
            <a:ext cx="46298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2672098" y="5034198"/>
            <a:ext cx="46298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9002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7" grpId="0" animBg="1"/>
      <p:bldP spid="12" grpId="0"/>
      <p:bldP spid="12" grpId="1"/>
      <p:bldP spid="98" grpId="1"/>
      <p:bldP spid="99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Calloc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87685" y="2133600"/>
            <a:ext cx="8470566" cy="3992563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smtClean="0">
                <a:latin typeface="Courier New"/>
                <a:cs typeface="Courier New"/>
              </a:rPr>
              <a:t>void * </a:t>
            </a:r>
            <a:r>
              <a:rPr lang="en-US" sz="3600" b="1" smtClean="0">
                <a:solidFill>
                  <a:schemeClr val="accent2"/>
                </a:solidFill>
                <a:latin typeface="Courier New"/>
                <a:cs typeface="Courier New"/>
              </a:rPr>
              <a:t>calloc</a:t>
            </a:r>
            <a:r>
              <a:rPr lang="en-US" sz="3600" smtClean="0">
                <a:latin typeface="Courier New"/>
                <a:cs typeface="Courier New"/>
              </a:rPr>
              <a:t>(int count, int size)</a:t>
            </a:r>
          </a:p>
          <a:p>
            <a:pPr lvl="1"/>
            <a:r>
              <a:rPr lang="en-US" sz="3200" smtClean="0"/>
              <a:t>Basically the same as malloc!</a:t>
            </a:r>
          </a:p>
          <a:p>
            <a:pPr lvl="2"/>
            <a:r>
              <a:rPr lang="en-US" sz="2400" smtClean="0"/>
              <a:t>Imagine you want an array of elements…</a:t>
            </a:r>
          </a:p>
          <a:p>
            <a:pPr lvl="1"/>
            <a:r>
              <a:rPr lang="en-US" sz="3200" smtClean="0"/>
              <a:t>Argument 1: # of elements to allocate</a:t>
            </a:r>
          </a:p>
          <a:p>
            <a:pPr lvl="1"/>
            <a:r>
              <a:rPr lang="en-US" sz="3200" smtClean="0"/>
              <a:t>Argument 2: Size of each element in bytes</a:t>
            </a:r>
          </a:p>
          <a:p>
            <a:pPr lvl="1"/>
            <a:r>
              <a:rPr lang="en-US" sz="3200" smtClean="0"/>
              <a:t>Return value: Pointer to the region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850774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Realloc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" y="1892968"/>
            <a:ext cx="8858250" cy="3992563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smtClean="0">
                <a:latin typeface="Courier New"/>
                <a:cs typeface="Courier New"/>
              </a:rPr>
              <a:t>void</a:t>
            </a:r>
            <a:r>
              <a:rPr lang="en-US" sz="2800" smtClean="0">
                <a:latin typeface="Courier New"/>
                <a:cs typeface="Courier New"/>
              </a:rPr>
              <a:t> </a:t>
            </a:r>
            <a:r>
              <a:rPr lang="en-US" sz="3600" smtClean="0">
                <a:latin typeface="Courier New"/>
                <a:cs typeface="Courier New"/>
              </a:rPr>
              <a:t>*</a:t>
            </a:r>
            <a:r>
              <a:rPr lang="en-US" sz="2800" smtClean="0">
                <a:latin typeface="Courier New"/>
                <a:cs typeface="Courier New"/>
              </a:rPr>
              <a:t> </a:t>
            </a:r>
            <a:r>
              <a:rPr lang="en-US" sz="3600" b="1" smtClean="0">
                <a:solidFill>
                  <a:srgbClr val="FF6600"/>
                </a:solidFill>
                <a:latin typeface="Courier New"/>
                <a:cs typeface="Courier New"/>
              </a:rPr>
              <a:t>realloc</a:t>
            </a:r>
            <a:r>
              <a:rPr lang="en-US" sz="3600" smtClean="0">
                <a:latin typeface="Courier New"/>
                <a:cs typeface="Courier New"/>
              </a:rPr>
              <a:t>(void *ptr,</a:t>
            </a:r>
            <a:r>
              <a:rPr lang="en-US" sz="3200" smtClean="0">
                <a:latin typeface="Courier New"/>
                <a:cs typeface="Courier New"/>
              </a:rPr>
              <a:t> </a:t>
            </a:r>
            <a:r>
              <a:rPr lang="en-US" sz="3600" smtClean="0">
                <a:latin typeface="Courier New"/>
                <a:cs typeface="Courier New"/>
              </a:rPr>
              <a:t>int size);</a:t>
            </a:r>
          </a:p>
          <a:p>
            <a:pPr lvl="1"/>
            <a:r>
              <a:rPr lang="en-US" sz="3200" b="1" smtClean="0"/>
              <a:t>Resize</a:t>
            </a:r>
            <a:r>
              <a:rPr lang="en-US" sz="3200" smtClean="0"/>
              <a:t> a dynamic region of memory</a:t>
            </a:r>
          </a:p>
          <a:p>
            <a:pPr lvl="2"/>
            <a:r>
              <a:rPr lang="en-US" sz="2400" smtClean="0"/>
              <a:t>Note that it might </a:t>
            </a:r>
            <a:r>
              <a:rPr lang="en-US" sz="2400" b="1" smtClean="0"/>
              <a:t>move</a:t>
            </a:r>
            <a:r>
              <a:rPr lang="en-US" sz="2400" smtClean="0"/>
              <a:t> to a new address!</a:t>
            </a:r>
          </a:p>
          <a:p>
            <a:pPr lvl="1"/>
            <a:r>
              <a:rPr lang="en-US" sz="3200" smtClean="0"/>
              <a:t>Argument: Pointer to the original region</a:t>
            </a:r>
          </a:p>
          <a:p>
            <a:pPr lvl="1"/>
            <a:r>
              <a:rPr lang="en-US" sz="3200" smtClean="0"/>
              <a:t>Argument 2: Desired size in bytes of new region</a:t>
            </a:r>
          </a:p>
          <a:p>
            <a:pPr lvl="1"/>
            <a:r>
              <a:rPr lang="en-US" sz="3200" smtClean="0"/>
              <a:t>Return value: Pointer to the new region</a:t>
            </a:r>
          </a:p>
          <a:p>
            <a:pPr lvl="2"/>
            <a:r>
              <a:rPr lang="en-US" sz="2400" smtClean="0"/>
              <a:t>It might be at the same address if you made it smaller</a:t>
            </a:r>
          </a:p>
          <a:p>
            <a:pPr lvl="2"/>
            <a:r>
              <a:rPr lang="en-US" sz="2400" smtClean="0"/>
              <a:t>It might be at a new address if you made it larger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86506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urier"/>
                <a:cs typeface="Courier"/>
              </a:rPr>
              <a:t>#include &lt;</a:t>
            </a:r>
            <a:r>
              <a:rPr lang="en-US" dirty="0" err="1" smtClean="0">
                <a:latin typeface="Courier"/>
                <a:cs typeface="Courier"/>
              </a:rPr>
              <a:t>stdlib.h</a:t>
            </a:r>
            <a:r>
              <a:rPr lang="en-US" dirty="0" smtClean="0">
                <a:latin typeface="Courier"/>
                <a:cs typeface="Courier"/>
              </a:rPr>
              <a:t>&gt;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2960" y="2927684"/>
            <a:ext cx="79868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Include this library to use </a:t>
            </a:r>
            <a:r>
              <a:rPr lang="en-US" sz="3200" dirty="0" err="1" smtClean="0"/>
              <a:t>malloc</a:t>
            </a:r>
            <a:r>
              <a:rPr lang="en-US" sz="3200" dirty="0" smtClean="0"/>
              <a:t>, </a:t>
            </a:r>
            <a:r>
              <a:rPr lang="en-US" sz="3200" dirty="0" err="1" smtClean="0"/>
              <a:t>realloc</a:t>
            </a:r>
            <a:r>
              <a:rPr lang="en-US" sz="3200" dirty="0" smtClean="0"/>
              <a:t>, and </a:t>
            </a:r>
            <a:r>
              <a:rPr lang="en-US" sz="3200" dirty="0" err="1" smtClean="0"/>
              <a:t>calloc</a:t>
            </a:r>
            <a:r>
              <a:rPr lang="en-US" sz="3200" dirty="0" smtClean="0"/>
              <a:t>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49682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Structures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" y="1737361"/>
            <a:ext cx="9037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Structures are a nice way to bring certain related items together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36316" y="2197252"/>
            <a:ext cx="790073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latin typeface="Courier New"/>
                <a:cs typeface="Courier New"/>
              </a:rPr>
              <a:t>struct</a:t>
            </a: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smtClean="0">
                <a:latin typeface="Courier New"/>
                <a:cs typeface="Courier New"/>
              </a:rPr>
              <a:t>database</a:t>
            </a:r>
          </a:p>
          <a:p>
            <a:r>
              <a:rPr lang="en-US" sz="2000" dirty="0" smtClean="0">
                <a:latin typeface="Courier New"/>
                <a:cs typeface="Courier New"/>
              </a:rPr>
              <a:t>{</a:t>
            </a:r>
            <a:r>
              <a:rPr lang="en-US" sz="2000" dirty="0">
                <a:latin typeface="Courier New"/>
                <a:cs typeface="Courier New"/>
              </a:rPr>
              <a:t/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  </a:t>
            </a:r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err="1">
                <a:latin typeface="Courier New"/>
                <a:cs typeface="Courier New"/>
              </a:rPr>
              <a:t>id_number</a:t>
            </a:r>
            <a:r>
              <a:rPr lang="en-US" sz="2000" dirty="0">
                <a:latin typeface="Courier New"/>
                <a:cs typeface="Courier New"/>
              </a:rPr>
              <a:t>;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  </a:t>
            </a:r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age;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  float salary;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}</a:t>
            </a:r>
            <a:r>
              <a:rPr lang="en-US" sz="2000" dirty="0" smtClean="0">
                <a:latin typeface="Courier New"/>
                <a:cs typeface="Courier New"/>
              </a:rPr>
              <a:t>;</a:t>
            </a:r>
            <a:endParaRPr lang="en-US" sz="2000" dirty="0">
              <a:latin typeface="Courier New"/>
              <a:cs typeface="Courier New"/>
            </a:endParaRPr>
          </a:p>
          <a:p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main()</a:t>
            </a:r>
          </a:p>
          <a:p>
            <a:r>
              <a:rPr lang="en-US" sz="2000" dirty="0">
                <a:latin typeface="Courier New"/>
                <a:cs typeface="Courier New"/>
              </a:rPr>
              <a:t>{</a:t>
            </a:r>
          </a:p>
          <a:p>
            <a:r>
              <a:rPr lang="en-US" sz="2000" dirty="0">
                <a:latin typeface="Courier New"/>
                <a:cs typeface="Courier New"/>
              </a:rPr>
              <a:t>  </a:t>
            </a:r>
            <a:r>
              <a:rPr lang="en-US" sz="2000" dirty="0" err="1" smtClean="0">
                <a:latin typeface="Courier New"/>
                <a:cs typeface="Courier New"/>
              </a:rPr>
              <a:t>struct</a:t>
            </a:r>
            <a:r>
              <a:rPr lang="en-US" sz="2000" dirty="0" smtClean="0">
                <a:latin typeface="Courier New"/>
                <a:cs typeface="Courier New"/>
              </a:rPr>
              <a:t> database </a:t>
            </a:r>
            <a:r>
              <a:rPr lang="en-US" sz="2000" dirty="0">
                <a:latin typeface="Courier New"/>
                <a:cs typeface="Courier New"/>
              </a:rPr>
              <a:t>employee</a:t>
            </a:r>
            <a:r>
              <a:rPr lang="en-US" sz="2000" dirty="0" smtClean="0">
                <a:latin typeface="Courier New"/>
                <a:cs typeface="Courier New"/>
              </a:rPr>
              <a:t>; //an object </a:t>
            </a:r>
            <a:endParaRPr lang="en-US" sz="2000" dirty="0">
              <a:latin typeface="Courier New"/>
              <a:cs typeface="Courier New"/>
            </a:endParaRPr>
          </a:p>
          <a:p>
            <a:r>
              <a:rPr lang="en-US" sz="2000" dirty="0">
                <a:latin typeface="Courier New"/>
                <a:cs typeface="Courier New"/>
              </a:rPr>
              <a:t>  </a:t>
            </a:r>
            <a:r>
              <a:rPr lang="en-US" sz="2000" dirty="0" err="1">
                <a:latin typeface="Courier New"/>
                <a:cs typeface="Courier New"/>
              </a:rPr>
              <a:t>employee.age</a:t>
            </a:r>
            <a:r>
              <a:rPr lang="en-US" sz="2000" dirty="0">
                <a:latin typeface="Courier New"/>
                <a:cs typeface="Courier New"/>
              </a:rPr>
              <a:t> = 22;</a:t>
            </a:r>
          </a:p>
          <a:p>
            <a:r>
              <a:rPr lang="en-US" sz="2000" dirty="0">
                <a:latin typeface="Courier New"/>
                <a:cs typeface="Courier New"/>
              </a:rPr>
              <a:t>  </a:t>
            </a:r>
            <a:r>
              <a:rPr lang="en-US" sz="2000" dirty="0" err="1">
                <a:latin typeface="Courier New"/>
                <a:cs typeface="Courier New"/>
              </a:rPr>
              <a:t>employee.id_number</a:t>
            </a:r>
            <a:r>
              <a:rPr lang="en-US" sz="2000" dirty="0">
                <a:latin typeface="Courier New"/>
                <a:cs typeface="Courier New"/>
              </a:rPr>
              <a:t> = 1;</a:t>
            </a:r>
          </a:p>
          <a:p>
            <a:r>
              <a:rPr lang="en-US" sz="2000" dirty="0">
                <a:latin typeface="Courier New"/>
                <a:cs typeface="Courier New"/>
              </a:rPr>
              <a:t>  </a:t>
            </a:r>
            <a:r>
              <a:rPr lang="en-US" sz="2000" dirty="0" err="1">
                <a:latin typeface="Courier New"/>
                <a:cs typeface="Courier New"/>
              </a:rPr>
              <a:t>employee.salary</a:t>
            </a:r>
            <a:r>
              <a:rPr lang="en-US" sz="2000" dirty="0">
                <a:latin typeface="Courier New"/>
                <a:cs typeface="Courier New"/>
              </a:rPr>
              <a:t> = 12000.21;</a:t>
            </a:r>
          </a:p>
          <a:p>
            <a:r>
              <a:rPr lang="en-US" sz="2000" dirty="0" smtClean="0">
                <a:latin typeface="Courier New"/>
                <a:cs typeface="Courier New"/>
              </a:rPr>
              <a:t>}</a:t>
            </a:r>
            <a:endParaRPr lang="en-US" sz="20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36780" y="3151662"/>
            <a:ext cx="3637219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structure objects access members using dot operator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120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2 (Important for Lab 4)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40632" y="1898316"/>
            <a:ext cx="87028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Declare a structure called </a:t>
            </a:r>
            <a:r>
              <a:rPr lang="en-US" dirty="0" smtClean="0">
                <a:latin typeface="Courier"/>
                <a:cs typeface="Courier"/>
              </a:rPr>
              <a:t>board</a:t>
            </a:r>
            <a:r>
              <a:rPr lang="en-US" dirty="0" smtClean="0"/>
              <a:t> </a:t>
            </a:r>
            <a:r>
              <a:rPr lang="en-US" dirty="0"/>
              <a:t>that </a:t>
            </a:r>
            <a:r>
              <a:rPr lang="en-US" dirty="0" smtClean="0"/>
              <a:t>contains: a double character pointer </a:t>
            </a:r>
            <a:r>
              <a:rPr lang="en-US" dirty="0">
                <a:latin typeface="Courier"/>
                <a:cs typeface="Courier"/>
              </a:rPr>
              <a:t>matrix</a:t>
            </a:r>
            <a:r>
              <a:rPr lang="en-US" dirty="0" smtClean="0"/>
              <a:t>,  </a:t>
            </a:r>
            <a:r>
              <a:rPr lang="en-US" dirty="0"/>
              <a:t>two integer variables </a:t>
            </a:r>
            <a:r>
              <a:rPr lang="en-US" dirty="0">
                <a:latin typeface="Courier"/>
                <a:cs typeface="Courier"/>
              </a:rPr>
              <a:t>height</a:t>
            </a:r>
            <a:r>
              <a:rPr lang="en-US" dirty="0"/>
              <a:t> and </a:t>
            </a:r>
            <a:r>
              <a:rPr lang="en-US" dirty="0">
                <a:latin typeface="Courier"/>
                <a:cs typeface="Courier"/>
              </a:rPr>
              <a:t>width</a:t>
            </a:r>
            <a:r>
              <a:rPr lang="en-US" dirty="0"/>
              <a:t> denoting the number of rows and columns in the matrix</a:t>
            </a:r>
            <a:r>
              <a:rPr lang="en-US" dirty="0" smtClean="0"/>
              <a:t>. </a:t>
            </a:r>
            <a:r>
              <a:rPr lang="en-US" dirty="0"/>
              <a:t>Inside main, </a:t>
            </a:r>
            <a:r>
              <a:rPr lang="en-US" dirty="0" smtClean="0"/>
              <a:t>do the following:</a:t>
            </a:r>
          </a:p>
          <a:p>
            <a:pPr marL="457200" indent="-457200">
              <a:buAutoNum type="arabicPeriod"/>
            </a:pPr>
            <a:r>
              <a:rPr lang="en-US" dirty="0" smtClean="0"/>
              <a:t>create </a:t>
            </a:r>
            <a:r>
              <a:rPr lang="en-US" dirty="0"/>
              <a:t>a structure object called </a:t>
            </a:r>
            <a:r>
              <a:rPr lang="en-US" dirty="0" err="1" smtClean="0">
                <a:latin typeface="Courier"/>
                <a:cs typeface="Courier"/>
              </a:rPr>
              <a:t>myboard</a:t>
            </a:r>
            <a:r>
              <a:rPr lang="en-US" dirty="0" smtClean="0"/>
              <a:t>, initialize </a:t>
            </a:r>
            <a:r>
              <a:rPr lang="en-US" dirty="0" smtClean="0">
                <a:latin typeface="Courier"/>
                <a:cs typeface="Courier"/>
              </a:rPr>
              <a:t>matrix</a:t>
            </a:r>
            <a:r>
              <a:rPr lang="en-US" dirty="0" smtClean="0"/>
              <a:t> to NULL, set </a:t>
            </a:r>
            <a:r>
              <a:rPr lang="en-US" dirty="0" smtClean="0">
                <a:latin typeface="Courier"/>
                <a:cs typeface="Courier"/>
              </a:rPr>
              <a:t>height</a:t>
            </a:r>
            <a:r>
              <a:rPr lang="en-US" dirty="0" smtClean="0"/>
              <a:t> to 7 and </a:t>
            </a:r>
            <a:r>
              <a:rPr lang="en-US" dirty="0" smtClean="0">
                <a:latin typeface="Courier"/>
                <a:cs typeface="Courier"/>
              </a:rPr>
              <a:t>width</a:t>
            </a:r>
            <a:r>
              <a:rPr lang="en-US" dirty="0" smtClean="0"/>
              <a:t> to 7. </a:t>
            </a:r>
          </a:p>
          <a:p>
            <a:pPr marL="457200" indent="-457200">
              <a:buAutoNum type="arabicPeriod"/>
            </a:pPr>
            <a:r>
              <a:rPr lang="en-US" dirty="0" smtClean="0"/>
              <a:t>Dynamically allocate </a:t>
            </a:r>
            <a:r>
              <a:rPr lang="en-US" dirty="0">
                <a:latin typeface="Courier"/>
                <a:cs typeface="Courier"/>
              </a:rPr>
              <a:t>matrix</a:t>
            </a:r>
            <a:r>
              <a:rPr lang="en-US" dirty="0" smtClean="0"/>
              <a:t> to hold </a:t>
            </a:r>
            <a:r>
              <a:rPr lang="en-US" dirty="0">
                <a:latin typeface="Courier"/>
                <a:cs typeface="Courier"/>
              </a:rPr>
              <a:t>height x width </a:t>
            </a:r>
            <a:r>
              <a:rPr lang="en-US" dirty="0" smtClean="0"/>
              <a:t>elements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990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3061"/>
            <a:ext cx="7543800" cy="3566160"/>
          </a:xfrm>
        </p:spPr>
        <p:txBody>
          <a:bodyPr/>
          <a:lstStyle/>
          <a:p>
            <a:r>
              <a:rPr lang="en-US" dirty="0" smtClean="0"/>
              <a:t>Please read Lab 4 Description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290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Traversing 2D array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3369" y="1863940"/>
            <a:ext cx="8970631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main(){</a:t>
            </a:r>
          </a:p>
          <a:p>
            <a:r>
              <a:rPr lang="en-US" dirty="0" smtClean="0">
                <a:latin typeface="Courier"/>
                <a:cs typeface="Courier"/>
              </a:rPr>
              <a:t>//Assume a is dynamically allocated 2D array</a:t>
            </a:r>
          </a:p>
          <a:p>
            <a:r>
              <a:rPr lang="en-US" dirty="0" smtClean="0">
                <a:latin typeface="Courier"/>
                <a:cs typeface="Courier"/>
              </a:rPr>
              <a:t>update(a,5,5); //name of array is starting </a:t>
            </a:r>
            <a:r>
              <a:rPr lang="en-US" dirty="0" err="1" smtClean="0">
                <a:latin typeface="Courier"/>
                <a:cs typeface="Courier"/>
              </a:rPr>
              <a:t>addr</a:t>
            </a:r>
            <a:r>
              <a:rPr lang="en-US" dirty="0" smtClean="0">
                <a:latin typeface="Courier"/>
                <a:cs typeface="Courier"/>
              </a:rPr>
              <a:t>.</a:t>
            </a:r>
          </a:p>
          <a:p>
            <a:r>
              <a:rPr lang="en-US" dirty="0" smtClean="0">
                <a:latin typeface="Courier"/>
                <a:cs typeface="Courier"/>
              </a:rPr>
              <a:t>}</a:t>
            </a:r>
          </a:p>
          <a:p>
            <a:endParaRPr lang="en-US" dirty="0" smtClean="0">
              <a:latin typeface="Courier"/>
              <a:cs typeface="Courier"/>
            </a:endParaRPr>
          </a:p>
          <a:p>
            <a:r>
              <a:rPr lang="en-US" dirty="0" smtClean="0">
                <a:latin typeface="Courier"/>
                <a:cs typeface="Courier"/>
              </a:rPr>
              <a:t>update(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**</a:t>
            </a:r>
            <a:r>
              <a:rPr lang="en-US" dirty="0" err="1" smtClean="0">
                <a:latin typeface="Courier"/>
                <a:cs typeface="Courier"/>
              </a:rPr>
              <a:t>a,int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height,int</a:t>
            </a:r>
            <a:r>
              <a:rPr lang="en-US" dirty="0" smtClean="0">
                <a:latin typeface="Courier"/>
                <a:cs typeface="Courier"/>
              </a:rPr>
              <a:t> width) {</a:t>
            </a:r>
          </a:p>
          <a:p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=0,j=0;</a:t>
            </a:r>
          </a:p>
          <a:p>
            <a:r>
              <a:rPr lang="en-US" dirty="0" smtClean="0">
                <a:latin typeface="Courier"/>
                <a:cs typeface="Courier"/>
              </a:rPr>
              <a:t>for(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=0;i&lt;</a:t>
            </a:r>
            <a:r>
              <a:rPr lang="en-US" dirty="0" err="1" smtClean="0">
                <a:latin typeface="Courier"/>
                <a:cs typeface="Courier"/>
              </a:rPr>
              <a:t>height;i</a:t>
            </a:r>
            <a:r>
              <a:rPr lang="en-US" dirty="0" smtClean="0">
                <a:latin typeface="Courier"/>
                <a:cs typeface="Courier"/>
              </a:rPr>
              <a:t>++)</a:t>
            </a:r>
          </a:p>
          <a:p>
            <a:r>
              <a:rPr lang="en-US" dirty="0">
                <a:latin typeface="Courier"/>
                <a:cs typeface="Courier"/>
              </a:rPr>
              <a:t>	</a:t>
            </a:r>
            <a:r>
              <a:rPr lang="en-US" dirty="0" smtClean="0">
                <a:latin typeface="Courier"/>
                <a:cs typeface="Courier"/>
              </a:rPr>
              <a:t>for(j=0;j&lt;</a:t>
            </a:r>
            <a:r>
              <a:rPr lang="en-US" dirty="0" err="1" smtClean="0">
                <a:latin typeface="Courier"/>
                <a:cs typeface="Courier"/>
              </a:rPr>
              <a:t>width;j</a:t>
            </a:r>
            <a:r>
              <a:rPr lang="en-US" dirty="0" smtClean="0">
                <a:latin typeface="Courier"/>
                <a:cs typeface="Courier"/>
              </a:rPr>
              <a:t>++)</a:t>
            </a:r>
          </a:p>
          <a:p>
            <a:r>
              <a:rPr lang="en-US" dirty="0">
                <a:latin typeface="Courier"/>
                <a:cs typeface="Courier"/>
              </a:rPr>
              <a:t>	</a:t>
            </a:r>
            <a:r>
              <a:rPr lang="en-US" dirty="0" smtClean="0">
                <a:latin typeface="Courier"/>
                <a:cs typeface="Courier"/>
              </a:rPr>
              <a:t>	a[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][j]++;</a:t>
            </a:r>
          </a:p>
          <a:p>
            <a:r>
              <a:rPr lang="en-US" dirty="0">
                <a:latin typeface="Courier"/>
                <a:cs typeface="Courier"/>
              </a:rPr>
              <a:t>}</a:t>
            </a:r>
            <a:endParaRPr lang="en-US" dirty="0" smtClean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793533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3 (Useful for Lab 4)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01685" y="2116788"/>
            <a:ext cx="797993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Refer to Problem 2. Traverse the 2D </a:t>
            </a:r>
            <a:r>
              <a:rPr lang="en-US" dirty="0" smtClean="0">
                <a:latin typeface="Courier"/>
                <a:cs typeface="Courier"/>
              </a:rPr>
              <a:t>matrix</a:t>
            </a:r>
            <a:r>
              <a:rPr lang="en-US" dirty="0" smtClean="0"/>
              <a:t> of dimensions </a:t>
            </a:r>
            <a:r>
              <a:rPr lang="en-US" dirty="0">
                <a:latin typeface="Courier"/>
                <a:cs typeface="Courier"/>
              </a:rPr>
              <a:t>heigh</a:t>
            </a:r>
            <a:r>
              <a:rPr lang="en-US" dirty="0" smtClean="0">
                <a:latin typeface="Courier"/>
                <a:cs typeface="Courier"/>
              </a:rPr>
              <a:t>t</a:t>
            </a:r>
            <a:r>
              <a:rPr lang="en-US" dirty="0" smtClean="0"/>
              <a:t> (rows) and </a:t>
            </a:r>
            <a:r>
              <a:rPr lang="en-US" dirty="0">
                <a:latin typeface="Courier"/>
                <a:cs typeface="Courier"/>
              </a:rPr>
              <a:t>width</a:t>
            </a:r>
            <a:r>
              <a:rPr lang="en-US" dirty="0" smtClean="0"/>
              <a:t> (columns). Find the first instance of small letter ‘e’. Obtain all the letters starting from ‘e’ placed diagonally downwards in this matrix. Store the letters in a 1D array, </a:t>
            </a:r>
            <a:r>
              <a:rPr lang="en-US" dirty="0">
                <a:latin typeface="Courier"/>
                <a:cs typeface="Courier"/>
              </a:rPr>
              <a:t>buffer</a:t>
            </a:r>
            <a:r>
              <a:rPr lang="en-US" dirty="0" smtClean="0"/>
              <a:t>. Make sure that buffer is of large enough size to contain all of the letters.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830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urier New"/>
                <a:cs typeface="Courier New"/>
              </a:rPr>
              <a:t>free() </a:t>
            </a:r>
            <a:r>
              <a:rPr lang="en-US" dirty="0" smtClean="0"/>
              <a:t>to free the Allocated space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22960" y="2213332"/>
            <a:ext cx="6974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free(variable name);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1804" y="3058620"/>
            <a:ext cx="7724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Remember to free all of the variables </a:t>
            </a:r>
            <a:r>
              <a:rPr lang="en-US" dirty="0" err="1" smtClean="0"/>
              <a:t>malloc’ed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855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4 </a:t>
            </a:r>
            <a:r>
              <a:rPr lang="mr-IN" dirty="0" smtClean="0"/>
              <a:t>–</a:t>
            </a:r>
            <a:r>
              <a:rPr lang="en-US" dirty="0" smtClean="0"/>
              <a:t> Free a 2D array (Useful for Lab 4)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23318" y="2293965"/>
            <a:ext cx="811131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free() </a:t>
            </a:r>
            <a:r>
              <a:rPr lang="en-US" dirty="0" smtClean="0"/>
              <a:t>is actually a reverse operation of </a:t>
            </a:r>
            <a:r>
              <a:rPr lang="en-US" dirty="0" err="1">
                <a:latin typeface="Courier"/>
                <a:cs typeface="Courier"/>
              </a:rPr>
              <a:t>malloc</a:t>
            </a:r>
            <a:r>
              <a:rPr lang="en-US" dirty="0" smtClean="0"/>
              <a:t>. The steps you use for </a:t>
            </a:r>
            <a:r>
              <a:rPr lang="en-US" dirty="0">
                <a:latin typeface="Courier"/>
                <a:cs typeface="Courier"/>
              </a:rPr>
              <a:t>free</a:t>
            </a:r>
            <a:r>
              <a:rPr lang="en-US" dirty="0" smtClean="0"/>
              <a:t> is opposite of the steps for </a:t>
            </a:r>
            <a:r>
              <a:rPr lang="en-US" dirty="0" err="1">
                <a:latin typeface="Courier"/>
                <a:cs typeface="Courier"/>
              </a:rPr>
              <a:t>malloc</a:t>
            </a:r>
            <a:r>
              <a:rPr lang="en-US" dirty="0" smtClean="0"/>
              <a:t>. Free a dynamically allocated 2D array.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88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Operations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936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</a:rPr>
              <a:t>There is no such thing as a “string” in C!</a:t>
            </a:r>
          </a:p>
          <a:p>
            <a:r>
              <a:rPr lang="en-US" sz="2800" dirty="0" smtClean="0"/>
              <a:t>What do you get? </a:t>
            </a:r>
            <a:r>
              <a:rPr lang="en-US" sz="2800" b="1" dirty="0" smtClean="0"/>
              <a:t>An array of characters</a:t>
            </a:r>
          </a:p>
          <a:p>
            <a:pPr lvl="1"/>
            <a:r>
              <a:rPr lang="en-US" sz="2400" dirty="0" smtClean="0"/>
              <a:t>Terminated </a:t>
            </a:r>
            <a:r>
              <a:rPr lang="en-US" sz="2400" dirty="0"/>
              <a:t>by the null character </a:t>
            </a:r>
            <a:r>
              <a:rPr lang="en-US" sz="2400" dirty="0" smtClean="0">
                <a:latin typeface="Courier New"/>
                <a:cs typeface="Courier New"/>
              </a:rPr>
              <a:t>'\0'</a:t>
            </a:r>
            <a:endParaRPr lang="en-US" sz="2400" dirty="0">
              <a:latin typeface="Courier New"/>
              <a:cs typeface="Courier New"/>
            </a:endParaRPr>
          </a:p>
          <a:p>
            <a:r>
              <a:rPr lang="en-US" sz="2800" dirty="0"/>
              <a:t>Must manipulate element by element…</a:t>
            </a:r>
          </a:p>
          <a:p>
            <a:pPr lvl="1"/>
            <a:r>
              <a:rPr lang="en-US" sz="2400" dirty="0"/>
              <a:t>Not enough room in the array?  Need a bigger array</a:t>
            </a:r>
          </a:p>
        </p:txBody>
      </p:sp>
    </p:spTree>
    <p:extLst>
      <p:ext uri="{BB962C8B-B14F-4D97-AF65-F5344CB8AC3E}">
        <p14:creationId xmlns:p14="http://schemas.microsoft.com/office/powerpoint/2010/main" val="3453787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 of Characters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8544" y="1877661"/>
            <a:ext cx="7076747" cy="1647837"/>
          </a:xfrm>
        </p:spPr>
        <p:txBody>
          <a:bodyPr/>
          <a:lstStyle/>
          <a:p>
            <a:r>
              <a:rPr lang="en-US" dirty="0" smtClean="0">
                <a:latin typeface="Courier New"/>
                <a:cs typeface="Courier New"/>
              </a:rPr>
              <a:t>char phrase[]="Math";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402385" y="5933607"/>
            <a:ext cx="984019" cy="365125"/>
          </a:xfrm>
        </p:spPr>
        <p:txBody>
          <a:bodyPr/>
          <a:lstStyle/>
          <a:p>
            <a:fld id="{4653811A-09ED-8846-B6C1-183130DD340C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22781" y="2625156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22780" y="2293454"/>
            <a:ext cx="1392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phrase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687018" y="4084658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3615492" y="4084658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4543966" y="4084658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T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5472440" y="4084658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6400914" y="4084658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ourier New"/>
                <a:cs typeface="Courier New"/>
              </a:rPr>
              <a:t>\0</a:t>
            </a:r>
          </a:p>
        </p:txBody>
      </p:sp>
      <p:cxnSp>
        <p:nvCxnSpPr>
          <p:cNvPr id="16" name="Straight Arrow Connector 15"/>
          <p:cNvCxnSpPr>
            <a:endCxn id="17" idx="0"/>
          </p:cNvCxnSpPr>
          <p:nvPr/>
        </p:nvCxnSpPr>
        <p:spPr>
          <a:xfrm rot="16200000" flipH="1">
            <a:off x="2554261" y="3155958"/>
            <a:ext cx="729751" cy="4642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687017" y="3752953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phrase[0]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3615492" y="3751464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phrase[1]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4543967" y="3751464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phrase[2]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5472442" y="3752953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phrase[3]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6400917" y="3752953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phrase[4]</a:t>
            </a:r>
            <a:endParaRPr lang="en-US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2687017" y="5449387"/>
            <a:ext cx="37138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Null terminator character </a:t>
            </a:r>
            <a:br>
              <a:rPr lang="en-US" dirty="0" smtClean="0"/>
            </a:br>
            <a:r>
              <a:rPr lang="en-US" dirty="0" smtClean="0"/>
              <a:t>(End of string)</a:t>
            </a:r>
            <a:endParaRPr lang="en-US" dirty="0"/>
          </a:p>
        </p:txBody>
      </p:sp>
      <p:cxnSp>
        <p:nvCxnSpPr>
          <p:cNvPr id="27" name="Shape 26"/>
          <p:cNvCxnSpPr>
            <a:stCxn id="25" idx="3"/>
            <a:endCxn id="11" idx="2"/>
          </p:cNvCxnSpPr>
          <p:nvPr/>
        </p:nvCxnSpPr>
        <p:spPr>
          <a:xfrm flipV="1">
            <a:off x="6400914" y="4985000"/>
            <a:ext cx="464237" cy="78755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7342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of Characters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1503" y="2133600"/>
            <a:ext cx="7076747" cy="1647837"/>
          </a:xfrm>
        </p:spPr>
        <p:txBody>
          <a:bodyPr/>
          <a:lstStyle/>
          <a:p>
            <a:r>
              <a:rPr lang="en-US" dirty="0" smtClean="0">
                <a:latin typeface="Courier New"/>
                <a:cs typeface="Courier New"/>
              </a:rPr>
              <a:t>char phrase</a:t>
            </a:r>
            <a:r>
              <a:rPr lang="en-US" b="1" dirty="0" smtClean="0">
                <a:solidFill>
                  <a:schemeClr val="accent1"/>
                </a:solidFill>
                <a:latin typeface="Courier New"/>
                <a:cs typeface="Courier New"/>
              </a:rPr>
              <a:t>[8]</a:t>
            </a:r>
            <a:r>
              <a:rPr lang="en-US" dirty="0" smtClean="0">
                <a:latin typeface="Courier New"/>
                <a:cs typeface="Courier New"/>
              </a:rPr>
              <a:t>="Math";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53029" y="3004299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01626" y="2562054"/>
            <a:ext cx="17538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phrase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17266" y="4463801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2245740" y="4463801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3174214" y="4463801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T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4102688" y="4463801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5031162" y="4463801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ourier New"/>
                <a:cs typeface="Courier New"/>
              </a:rPr>
              <a:t>\0</a:t>
            </a:r>
            <a:endParaRPr lang="en-US" sz="3200" dirty="0">
              <a:latin typeface="Courier New"/>
              <a:cs typeface="Courier New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959636" y="4463801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i="1" dirty="0" smtClean="0"/>
              <a:t>???</a:t>
            </a:r>
            <a:endParaRPr lang="en-US" sz="3200" i="1" dirty="0"/>
          </a:p>
        </p:txBody>
      </p:sp>
      <p:sp>
        <p:nvSpPr>
          <p:cNvPr id="13" name="Rectangle 12"/>
          <p:cNvSpPr/>
          <p:nvPr/>
        </p:nvSpPr>
        <p:spPr>
          <a:xfrm>
            <a:off x="6888110" y="4463801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i="1" dirty="0" smtClean="0"/>
              <a:t>???</a:t>
            </a:r>
            <a:endParaRPr lang="en-US" sz="3200" i="1" dirty="0"/>
          </a:p>
        </p:txBody>
      </p:sp>
      <p:sp>
        <p:nvSpPr>
          <p:cNvPr id="14" name="Rectangle 13"/>
          <p:cNvSpPr/>
          <p:nvPr/>
        </p:nvSpPr>
        <p:spPr>
          <a:xfrm>
            <a:off x="7816584" y="4463801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i="1" dirty="0" smtClean="0"/>
              <a:t>???</a:t>
            </a:r>
            <a:endParaRPr lang="en-US" sz="3200" i="1" dirty="0"/>
          </a:p>
        </p:txBody>
      </p:sp>
      <p:cxnSp>
        <p:nvCxnSpPr>
          <p:cNvPr id="16" name="Straight Arrow Connector 15"/>
          <p:cNvCxnSpPr>
            <a:endCxn id="17" idx="0"/>
          </p:cNvCxnSpPr>
          <p:nvPr/>
        </p:nvCxnSpPr>
        <p:spPr>
          <a:xfrm rot="16200000" flipH="1">
            <a:off x="1184509" y="3535101"/>
            <a:ext cx="729751" cy="4642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317265" y="4132096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phrase[0]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2245740" y="4130607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phrase[1]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3174215" y="4130607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phrase[2]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4102690" y="4132096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phrase[3]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5031165" y="4132096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phrase[4]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5959640" y="4132096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phrase[5]</a:t>
            </a:r>
            <a:endParaRPr 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6888115" y="4130607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phrase[6]</a:t>
            </a:r>
            <a:endParaRPr lang="en-US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7842221" y="4130607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phrase[7]</a:t>
            </a:r>
            <a:endParaRPr lang="en-US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501626" y="5507775"/>
            <a:ext cx="8243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Courier New"/>
                <a:cs typeface="Courier New"/>
              </a:rPr>
              <a:t>printf</a:t>
            </a:r>
            <a:r>
              <a:rPr lang="en-US" sz="2400" dirty="0" smtClean="0">
                <a:latin typeface="Courier New"/>
                <a:cs typeface="Courier New"/>
              </a:rPr>
              <a:t>("%s\n", phrase);</a:t>
            </a:r>
            <a:r>
              <a:rPr lang="en-US" sz="2400" dirty="0" smtClean="0"/>
              <a:t>   </a:t>
            </a:r>
            <a:r>
              <a:rPr lang="en-US" sz="2400" dirty="0" smtClean="0">
                <a:solidFill>
                  <a:srgbClr val="FF0000"/>
                </a:solidFill>
              </a:rPr>
              <a:t>	</a:t>
            </a:r>
            <a:r>
              <a:rPr lang="en-US" sz="2400" b="1" dirty="0" smtClean="0">
                <a:solidFill>
                  <a:srgbClr val="FF0000"/>
                </a:solidFill>
              </a:rPr>
              <a:t>Prints until it reaches</a:t>
            </a:r>
            <a:br>
              <a:rPr lang="en-US" sz="2400" b="1" dirty="0" smtClean="0">
                <a:solidFill>
                  <a:srgbClr val="FF0000"/>
                </a:solidFill>
              </a:rPr>
            </a:br>
            <a:r>
              <a:rPr lang="en-US" sz="2400" b="1" dirty="0" smtClean="0">
                <a:solidFill>
                  <a:srgbClr val="FF0000"/>
                </a:solidFill>
              </a:rPr>
              <a:t>						the </a:t>
            </a:r>
            <a:r>
              <a:rPr lang="en-US" sz="2400" b="1" dirty="0" smtClean="0">
                <a:solidFill>
                  <a:srgbClr val="FF0000"/>
                </a:solidFill>
                <a:latin typeface="Courier New"/>
                <a:cs typeface="Courier New"/>
              </a:rPr>
              <a:t>\0</a:t>
            </a:r>
            <a:r>
              <a:rPr lang="en-US" sz="2400" b="1" dirty="0" smtClean="0">
                <a:solidFill>
                  <a:srgbClr val="FF0000"/>
                </a:solidFill>
              </a:rPr>
              <a:t> character!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762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Helpful Library for Character Arrays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Courier New"/>
                <a:cs typeface="Courier New"/>
              </a:rPr>
              <a:t>#include &lt;</a:t>
            </a:r>
            <a:r>
              <a:rPr lang="en-US" sz="3200" b="1" dirty="0" err="1" smtClean="0">
                <a:latin typeface="Courier New"/>
                <a:cs typeface="Courier New"/>
              </a:rPr>
              <a:t>string.h</a:t>
            </a:r>
            <a:r>
              <a:rPr lang="en-US" sz="3200" b="1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3200" dirty="0" smtClean="0"/>
              <a:t>Useful functions</a:t>
            </a:r>
          </a:p>
          <a:p>
            <a:pPr lvl="1"/>
            <a:r>
              <a:rPr lang="en-US" sz="2800" dirty="0" err="1" smtClean="0">
                <a:latin typeface="Courier New"/>
                <a:cs typeface="Courier New"/>
              </a:rPr>
              <a:t>strcpy</a:t>
            </a:r>
            <a:endParaRPr lang="en-US" sz="2800" dirty="0" smtClean="0"/>
          </a:p>
          <a:p>
            <a:pPr lvl="1"/>
            <a:r>
              <a:rPr lang="en-US" sz="2800" dirty="0" err="1" smtClean="0">
                <a:latin typeface="Courier New"/>
                <a:cs typeface="Courier New"/>
              </a:rPr>
              <a:t>strcmp</a:t>
            </a:r>
            <a:r>
              <a:rPr lang="en-US" sz="2800" dirty="0" smtClean="0"/>
              <a:t> – Google it!</a:t>
            </a:r>
          </a:p>
          <a:p>
            <a:pPr lvl="1"/>
            <a:r>
              <a:rPr lang="en-US" sz="2800" dirty="0" err="1" smtClean="0">
                <a:latin typeface="Courier New"/>
                <a:cs typeface="Courier New"/>
              </a:rPr>
              <a:t>strlen</a:t>
            </a:r>
            <a:r>
              <a:rPr lang="en-US" sz="2800" dirty="0" smtClean="0"/>
              <a:t> – Google it!</a:t>
            </a:r>
          </a:p>
          <a:p>
            <a:pPr lvl="1"/>
            <a:r>
              <a:rPr lang="en-US" sz="2800" dirty="0" err="1" smtClean="0">
                <a:latin typeface="Courier New"/>
                <a:cs typeface="Courier New"/>
              </a:rPr>
              <a:t>strcat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70564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Copy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1503" y="2133601"/>
            <a:ext cx="7076747" cy="160375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char phrase1[] = "Math";</a:t>
            </a:r>
          </a:p>
          <a:p>
            <a:r>
              <a:rPr lang="en-US" dirty="0" smtClean="0">
                <a:latin typeface="Courier New"/>
                <a:cs typeface="Courier New"/>
              </a:rPr>
              <a:t>char phrase2[8];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strcpy(phrase2, phrase1);</a:t>
            </a:r>
            <a:endParaRPr lang="en-US" b="1" dirty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4780" y="4069052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-177099" y="3653733"/>
            <a:ext cx="1686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phrase1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91628" y="4094469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2220102" y="4094469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3148576" y="4094469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T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4077050" y="4094469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5005524" y="4094469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ourier New"/>
                <a:cs typeface="Courier New"/>
              </a:rPr>
              <a:t>\0</a:t>
            </a:r>
            <a:endParaRPr lang="en-US" sz="3200" dirty="0">
              <a:latin typeface="Courier New"/>
              <a:cs typeface="Courier New"/>
            </a:endParaRPr>
          </a:p>
        </p:txBody>
      </p:sp>
      <p:cxnSp>
        <p:nvCxnSpPr>
          <p:cNvPr id="15" name="Straight Arrow Connector 14"/>
          <p:cNvCxnSpPr>
            <a:endCxn id="7" idx="1"/>
          </p:cNvCxnSpPr>
          <p:nvPr/>
        </p:nvCxnSpPr>
        <p:spPr>
          <a:xfrm>
            <a:off x="464237" y="4544640"/>
            <a:ext cx="82739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291627" y="3762764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phrase1[0]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2220102" y="3761275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phrase1[1]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3148577" y="3761275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phrase1[2]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4077052" y="3762764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phrase1[3]</a:t>
            </a:r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5005527" y="3762764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phrase1[4]</a:t>
            </a:r>
            <a:endParaRPr lang="en-US" sz="1200" dirty="0"/>
          </a:p>
        </p:txBody>
      </p:sp>
      <p:sp>
        <p:nvSpPr>
          <p:cNvPr id="26" name="Rectangle 25"/>
          <p:cNvSpPr/>
          <p:nvPr/>
        </p:nvSpPr>
        <p:spPr>
          <a:xfrm>
            <a:off x="94780" y="5604090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-132484" y="5130246"/>
            <a:ext cx="15544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phrase2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291628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</a:t>
            </a:r>
            <a:endParaRPr lang="en-US" sz="3200" dirty="0"/>
          </a:p>
        </p:txBody>
      </p:sp>
      <p:sp>
        <p:nvSpPr>
          <p:cNvPr id="29" name="Rectangle 28"/>
          <p:cNvSpPr/>
          <p:nvPr/>
        </p:nvSpPr>
        <p:spPr>
          <a:xfrm>
            <a:off x="2220102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</a:t>
            </a:r>
            <a:endParaRPr lang="en-US" sz="3200" i="1" dirty="0" smtClean="0"/>
          </a:p>
        </p:txBody>
      </p:sp>
      <p:sp>
        <p:nvSpPr>
          <p:cNvPr id="30" name="Rectangle 29"/>
          <p:cNvSpPr/>
          <p:nvPr/>
        </p:nvSpPr>
        <p:spPr>
          <a:xfrm>
            <a:off x="3148576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T</a:t>
            </a:r>
            <a:endParaRPr lang="en-US" sz="3200" i="1" dirty="0" smtClean="0"/>
          </a:p>
        </p:txBody>
      </p:sp>
      <p:sp>
        <p:nvSpPr>
          <p:cNvPr id="31" name="Rectangle 30"/>
          <p:cNvSpPr/>
          <p:nvPr/>
        </p:nvSpPr>
        <p:spPr>
          <a:xfrm>
            <a:off x="4077050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</a:t>
            </a:r>
            <a:endParaRPr lang="en-US" sz="3200" i="1" dirty="0" smtClean="0"/>
          </a:p>
        </p:txBody>
      </p:sp>
      <p:sp>
        <p:nvSpPr>
          <p:cNvPr id="32" name="Rectangle 31"/>
          <p:cNvSpPr/>
          <p:nvPr/>
        </p:nvSpPr>
        <p:spPr>
          <a:xfrm>
            <a:off x="5005524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ourier New"/>
                <a:cs typeface="Courier New"/>
              </a:rPr>
              <a:t>\0</a:t>
            </a:r>
            <a:endParaRPr lang="en-US" sz="3200" dirty="0">
              <a:latin typeface="Courier New"/>
              <a:cs typeface="Courier New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933998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i="1" dirty="0" smtClean="0"/>
              <a:t>???</a:t>
            </a:r>
            <a:endParaRPr lang="en-US" sz="3200" i="1" dirty="0"/>
          </a:p>
        </p:txBody>
      </p:sp>
      <p:sp>
        <p:nvSpPr>
          <p:cNvPr id="34" name="Rectangle 33"/>
          <p:cNvSpPr/>
          <p:nvPr/>
        </p:nvSpPr>
        <p:spPr>
          <a:xfrm>
            <a:off x="6862472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i="1" dirty="0" smtClean="0"/>
              <a:t>???</a:t>
            </a:r>
            <a:endParaRPr lang="en-US" sz="3200" i="1" dirty="0"/>
          </a:p>
        </p:txBody>
      </p:sp>
      <p:sp>
        <p:nvSpPr>
          <p:cNvPr id="35" name="Rectangle 34"/>
          <p:cNvSpPr/>
          <p:nvPr/>
        </p:nvSpPr>
        <p:spPr>
          <a:xfrm>
            <a:off x="7790946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i="1" dirty="0" smtClean="0"/>
              <a:t>???</a:t>
            </a:r>
            <a:endParaRPr lang="en-US" sz="3200" i="1" dirty="0"/>
          </a:p>
        </p:txBody>
      </p:sp>
      <p:cxnSp>
        <p:nvCxnSpPr>
          <p:cNvPr id="36" name="Straight Arrow Connector 35"/>
          <p:cNvCxnSpPr>
            <a:endCxn id="28" idx="1"/>
          </p:cNvCxnSpPr>
          <p:nvPr/>
        </p:nvCxnSpPr>
        <p:spPr>
          <a:xfrm>
            <a:off x="464237" y="6079678"/>
            <a:ext cx="82739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291627" y="5297802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phrase2[0]</a:t>
            </a:r>
            <a:endParaRPr lang="en-US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2220102" y="5296313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phrase2[1]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3148577" y="5296313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phrase2[2]</a:t>
            </a:r>
            <a:endParaRPr lang="en-US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4077052" y="5297802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phrase2[3]</a:t>
            </a:r>
            <a:endParaRPr lang="en-US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5005527" y="5297802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phrase2[4]</a:t>
            </a:r>
            <a:endParaRPr lang="en-US" sz="1200" dirty="0"/>
          </a:p>
        </p:txBody>
      </p:sp>
      <p:sp>
        <p:nvSpPr>
          <p:cNvPr id="42" name="TextBox 41"/>
          <p:cNvSpPr txBox="1"/>
          <p:nvPr/>
        </p:nvSpPr>
        <p:spPr>
          <a:xfrm>
            <a:off x="5934002" y="5297802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phrase2[5]</a:t>
            </a:r>
            <a:endParaRPr lang="en-US" sz="1200" dirty="0"/>
          </a:p>
        </p:txBody>
      </p:sp>
      <p:sp>
        <p:nvSpPr>
          <p:cNvPr id="43" name="TextBox 42"/>
          <p:cNvSpPr txBox="1"/>
          <p:nvPr/>
        </p:nvSpPr>
        <p:spPr>
          <a:xfrm>
            <a:off x="6862477" y="5296313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phrase2[6]</a:t>
            </a:r>
            <a:endParaRPr lang="en-US" sz="1200" dirty="0"/>
          </a:p>
        </p:txBody>
      </p:sp>
      <p:sp>
        <p:nvSpPr>
          <p:cNvPr id="44" name="TextBox 43"/>
          <p:cNvSpPr txBox="1"/>
          <p:nvPr/>
        </p:nvSpPr>
        <p:spPr>
          <a:xfrm>
            <a:off x="7816583" y="5296313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phrase2[7]</a:t>
            </a:r>
            <a:endParaRPr lang="en-US" sz="1200" dirty="0"/>
          </a:p>
        </p:txBody>
      </p:sp>
      <p:sp>
        <p:nvSpPr>
          <p:cNvPr id="46" name="Down Arrow 45"/>
          <p:cNvSpPr/>
          <p:nvPr/>
        </p:nvSpPr>
        <p:spPr>
          <a:xfrm>
            <a:off x="1649190" y="4969394"/>
            <a:ext cx="265387" cy="32840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Down Arrow 46"/>
          <p:cNvSpPr/>
          <p:nvPr/>
        </p:nvSpPr>
        <p:spPr>
          <a:xfrm>
            <a:off x="2550360" y="4967905"/>
            <a:ext cx="265387" cy="32840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Down Arrow 47"/>
          <p:cNvSpPr/>
          <p:nvPr/>
        </p:nvSpPr>
        <p:spPr>
          <a:xfrm>
            <a:off x="3488692" y="4957590"/>
            <a:ext cx="265387" cy="32840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Down Arrow 48"/>
          <p:cNvSpPr/>
          <p:nvPr/>
        </p:nvSpPr>
        <p:spPr>
          <a:xfrm>
            <a:off x="4417546" y="4943980"/>
            <a:ext cx="265387" cy="32840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Down Arrow 49"/>
          <p:cNvSpPr/>
          <p:nvPr/>
        </p:nvSpPr>
        <p:spPr>
          <a:xfrm>
            <a:off x="5365357" y="4943980"/>
            <a:ext cx="265387" cy="32840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3128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8124370" cy="4524102"/>
          </a:xfrm>
        </p:spPr>
        <p:txBody>
          <a:bodyPr>
            <a:normAutofit/>
          </a:bodyPr>
          <a:lstStyle/>
          <a:p>
            <a:pPr>
              <a:buFont typeface="Courier New"/>
              <a:buChar char="o"/>
            </a:pPr>
            <a:r>
              <a:rPr lang="en-US" sz="3200" dirty="0" smtClean="0"/>
              <a:t> Pointer basics  </a:t>
            </a:r>
          </a:p>
          <a:p>
            <a:pPr>
              <a:buFont typeface="Courier New"/>
              <a:buChar char="o"/>
            </a:pPr>
            <a:r>
              <a:rPr lang="en-US" sz="3200" dirty="0" smtClean="0"/>
              <a:t>Pointers and multi-dimensional arrays</a:t>
            </a:r>
          </a:p>
          <a:p>
            <a:pPr lvl="1">
              <a:buFont typeface="Courier New"/>
              <a:buChar char="o"/>
            </a:pPr>
            <a:r>
              <a:rPr lang="en-US" sz="2800" dirty="0"/>
              <a:t> </a:t>
            </a:r>
            <a:r>
              <a:rPr lang="en-US" sz="2800" dirty="0" err="1" smtClean="0">
                <a:latin typeface="Courier"/>
                <a:cs typeface="Courier"/>
              </a:rPr>
              <a:t>malloc</a:t>
            </a:r>
            <a:r>
              <a:rPr lang="en-US" sz="2800" dirty="0" smtClean="0">
                <a:latin typeface="Courier"/>
                <a:cs typeface="Courier"/>
              </a:rPr>
              <a:t>, </a:t>
            </a:r>
            <a:r>
              <a:rPr lang="en-US" sz="2800" dirty="0" err="1" smtClean="0">
                <a:latin typeface="Courier"/>
                <a:cs typeface="Courier"/>
              </a:rPr>
              <a:t>calloc</a:t>
            </a:r>
            <a:r>
              <a:rPr lang="en-US" sz="2800" dirty="0" smtClean="0">
                <a:latin typeface="Courier"/>
                <a:cs typeface="Courier"/>
              </a:rPr>
              <a:t>, free</a:t>
            </a:r>
          </a:p>
          <a:p>
            <a:pPr>
              <a:buFont typeface="Courier New"/>
              <a:buChar char="o"/>
            </a:pPr>
            <a:r>
              <a:rPr lang="en-US" sz="2800" dirty="0"/>
              <a:t> </a:t>
            </a:r>
            <a:r>
              <a:rPr lang="en-US" sz="2800" dirty="0" smtClean="0"/>
              <a:t>2D array manipulation for Lab 4 </a:t>
            </a:r>
          </a:p>
          <a:p>
            <a:pPr>
              <a:buFont typeface="Courier New"/>
              <a:buChar char="o"/>
            </a:pPr>
            <a:r>
              <a:rPr lang="en-US" sz="3000" dirty="0" smtClean="0">
                <a:latin typeface="Arial"/>
                <a:cs typeface="Arial"/>
              </a:rPr>
              <a:t> Strings in C</a:t>
            </a:r>
          </a:p>
          <a:p>
            <a:pPr>
              <a:buFont typeface="Courier New"/>
              <a:buChar char="o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996662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Concatenation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1503" y="2133601"/>
            <a:ext cx="7076747" cy="160375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char phrase1[8] = “Comp”;</a:t>
            </a:r>
          </a:p>
          <a:p>
            <a:r>
              <a:rPr lang="en-US" dirty="0" smtClean="0">
                <a:latin typeface="Courier New"/>
                <a:cs typeface="Courier New"/>
              </a:rPr>
              <a:t>char phrase2[] = “</a:t>
            </a:r>
            <a:r>
              <a:rPr lang="en-US" dirty="0" err="1" smtClean="0">
                <a:latin typeface="Courier New"/>
                <a:cs typeface="Courier New"/>
              </a:rPr>
              <a:t>Sci</a:t>
            </a:r>
            <a:r>
              <a:rPr lang="en-US" dirty="0" smtClean="0">
                <a:latin typeface="Courier New"/>
                <a:cs typeface="Courier New"/>
              </a:rPr>
              <a:t>”;</a:t>
            </a:r>
          </a:p>
          <a:p>
            <a:r>
              <a:rPr lang="en-US" b="1" dirty="0" smtClean="0">
                <a:solidFill>
                  <a:srgbClr val="528A02"/>
                </a:solidFill>
                <a:latin typeface="Courier New"/>
                <a:cs typeface="Courier New"/>
              </a:rPr>
              <a:t>strcat(phrase1, phrase2);</a:t>
            </a:r>
          </a:p>
        </p:txBody>
      </p:sp>
      <p:sp>
        <p:nvSpPr>
          <p:cNvPr id="5" name="Rectangle 4"/>
          <p:cNvSpPr/>
          <p:nvPr/>
        </p:nvSpPr>
        <p:spPr>
          <a:xfrm>
            <a:off x="94780" y="4069052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4779" y="3737350"/>
            <a:ext cx="1349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phrase1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91628" y="4094469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2220102" y="4094469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O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3148576" y="4094469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4077050" y="4094469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5005524" y="4094469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</a:t>
            </a:r>
            <a:endParaRPr lang="en-US" sz="3200" dirty="0">
              <a:latin typeface="Courier New"/>
              <a:cs typeface="Courier New"/>
            </a:endParaRPr>
          </a:p>
        </p:txBody>
      </p:sp>
      <p:cxnSp>
        <p:nvCxnSpPr>
          <p:cNvPr id="15" name="Straight Arrow Connector 14"/>
          <p:cNvCxnSpPr>
            <a:endCxn id="7" idx="1"/>
          </p:cNvCxnSpPr>
          <p:nvPr/>
        </p:nvCxnSpPr>
        <p:spPr>
          <a:xfrm>
            <a:off x="464237" y="4544640"/>
            <a:ext cx="82739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291627" y="3762764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phrase1[0]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2220102" y="3761275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phrase1[1]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3148577" y="3761275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phrase1[2]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4077052" y="3762764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phrase1[3]</a:t>
            </a:r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5005527" y="3762764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phrase1[4]</a:t>
            </a:r>
            <a:endParaRPr lang="en-US" sz="1200" dirty="0"/>
          </a:p>
        </p:txBody>
      </p:sp>
      <p:sp>
        <p:nvSpPr>
          <p:cNvPr id="26" name="Rectangle 25"/>
          <p:cNvSpPr/>
          <p:nvPr/>
        </p:nvSpPr>
        <p:spPr>
          <a:xfrm>
            <a:off x="94780" y="5604090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94780" y="5272388"/>
            <a:ext cx="1349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phrase2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291628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220102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148576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I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077050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ourier New"/>
                <a:cs typeface="Courier New"/>
              </a:rPr>
              <a:t>\0</a:t>
            </a:r>
            <a:endParaRPr lang="en-US" sz="3200" dirty="0">
              <a:latin typeface="Courier New"/>
              <a:cs typeface="Courier New"/>
            </a:endParaRPr>
          </a:p>
        </p:txBody>
      </p:sp>
      <p:cxnSp>
        <p:nvCxnSpPr>
          <p:cNvPr id="36" name="Straight Arrow Connector 35"/>
          <p:cNvCxnSpPr>
            <a:endCxn id="28" idx="1"/>
          </p:cNvCxnSpPr>
          <p:nvPr/>
        </p:nvCxnSpPr>
        <p:spPr>
          <a:xfrm>
            <a:off x="464237" y="6079678"/>
            <a:ext cx="82739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291627" y="5297802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phrase2[0]</a:t>
            </a:r>
            <a:endParaRPr lang="en-US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2220102" y="5296313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phrase2[1]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3148577" y="5296313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phrase2[2]</a:t>
            </a:r>
            <a:endParaRPr lang="en-US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4077052" y="5297802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phrase2[3]</a:t>
            </a:r>
            <a:endParaRPr lang="en-US" sz="1200" dirty="0"/>
          </a:p>
        </p:txBody>
      </p:sp>
      <p:sp>
        <p:nvSpPr>
          <p:cNvPr id="45" name="Rectangle 44"/>
          <p:cNvSpPr/>
          <p:nvPr/>
        </p:nvSpPr>
        <p:spPr>
          <a:xfrm>
            <a:off x="5933992" y="4095958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</a:t>
            </a:r>
            <a:endParaRPr lang="en-US" sz="3200" dirty="0"/>
          </a:p>
        </p:txBody>
      </p:sp>
      <p:sp>
        <p:nvSpPr>
          <p:cNvPr id="46" name="Rectangle 45"/>
          <p:cNvSpPr/>
          <p:nvPr/>
        </p:nvSpPr>
        <p:spPr>
          <a:xfrm>
            <a:off x="6862466" y="4095958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I</a:t>
            </a:r>
            <a:endParaRPr lang="en-US" sz="3200" dirty="0"/>
          </a:p>
        </p:txBody>
      </p:sp>
      <p:sp>
        <p:nvSpPr>
          <p:cNvPr id="47" name="Rectangle 46"/>
          <p:cNvSpPr/>
          <p:nvPr/>
        </p:nvSpPr>
        <p:spPr>
          <a:xfrm>
            <a:off x="7790940" y="4095958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ourier New"/>
                <a:cs typeface="Courier New"/>
              </a:rPr>
              <a:t>\0</a:t>
            </a:r>
            <a:endParaRPr lang="en-US" sz="3200" dirty="0">
              <a:latin typeface="Courier New"/>
              <a:cs typeface="Courier New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933996" y="3764253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phrase1[5]</a:t>
            </a:r>
            <a:endParaRPr lang="en-US" sz="1200" dirty="0"/>
          </a:p>
        </p:txBody>
      </p:sp>
      <p:sp>
        <p:nvSpPr>
          <p:cNvPr id="49" name="TextBox 48"/>
          <p:cNvSpPr txBox="1"/>
          <p:nvPr/>
        </p:nvSpPr>
        <p:spPr>
          <a:xfrm>
            <a:off x="6862471" y="3762764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phrase1[6]</a:t>
            </a:r>
            <a:endParaRPr lang="en-US" sz="1200" dirty="0"/>
          </a:p>
        </p:txBody>
      </p:sp>
      <p:sp>
        <p:nvSpPr>
          <p:cNvPr id="50" name="TextBox 49"/>
          <p:cNvSpPr txBox="1"/>
          <p:nvPr/>
        </p:nvSpPr>
        <p:spPr>
          <a:xfrm>
            <a:off x="7816577" y="3762764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phrase1[7]</a:t>
            </a:r>
            <a:endParaRPr lang="en-US" sz="1200" dirty="0"/>
          </a:p>
        </p:txBody>
      </p:sp>
      <p:cxnSp>
        <p:nvCxnSpPr>
          <p:cNvPr id="52" name="Straight Arrow Connector 51"/>
          <p:cNvCxnSpPr/>
          <p:nvPr/>
        </p:nvCxnSpPr>
        <p:spPr>
          <a:xfrm flipV="1">
            <a:off x="1781503" y="4748975"/>
            <a:ext cx="3416195" cy="10778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2742933" y="4748975"/>
            <a:ext cx="3490036" cy="10778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3714166" y="4748975"/>
            <a:ext cx="3425999" cy="10778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751726" y="5133889"/>
            <a:ext cx="339227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You cannot do this: </a:t>
            </a:r>
            <a:r>
              <a:rPr lang="en-US" b="1" dirty="0" smtClean="0">
                <a:solidFill>
                  <a:schemeClr val="accent1"/>
                </a:solidFill>
                <a:latin typeface="Courier New"/>
                <a:cs typeface="Courier New"/>
              </a:rPr>
              <a:t>phrase2=</a:t>
            </a:r>
            <a:br>
              <a:rPr lang="en-US" b="1" dirty="0" smtClean="0">
                <a:solidFill>
                  <a:schemeClr val="accent1"/>
                </a:solidFill>
                <a:latin typeface="Courier New"/>
                <a:cs typeface="Courier New"/>
              </a:rPr>
            </a:br>
            <a:r>
              <a:rPr lang="en-US" b="1" dirty="0" smtClean="0">
                <a:solidFill>
                  <a:schemeClr val="accent1"/>
                </a:solidFill>
                <a:latin typeface="Courier New"/>
                <a:cs typeface="Courier New"/>
              </a:rPr>
              <a:t>phrase1+phrase2;</a:t>
            </a:r>
            <a:endParaRPr lang="en-US" b="1" dirty="0">
              <a:solidFill>
                <a:schemeClr val="accent1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540455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In-Class Participation: String Reversal (Useful for Lab 4)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97876" y="2195187"/>
            <a:ext cx="884612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Assume a character string called </a:t>
            </a:r>
            <a:r>
              <a:rPr lang="en-US" dirty="0" smtClean="0">
                <a:latin typeface="Courier"/>
                <a:cs typeface="Courier"/>
              </a:rPr>
              <a:t>word</a:t>
            </a:r>
            <a:r>
              <a:rPr lang="en-US" dirty="0" smtClean="0"/>
              <a:t>. Reverse this string (you can use another character buffer to store the reverse string). For the matrix (note it was part of a structure) in Problem 3, write a C snippet to check if this reverse string is placed horizontally anywhere in the matrix. Feel free to use string functions.</a:t>
            </a:r>
          </a:p>
          <a:p>
            <a:endParaRPr lang="en-US" dirty="0"/>
          </a:p>
          <a:p>
            <a:r>
              <a:rPr lang="en-US" dirty="0" smtClean="0"/>
              <a:t>For example, if the word is: elephant, then check if </a:t>
            </a:r>
          </a:p>
          <a:p>
            <a:r>
              <a:rPr lang="en-US" dirty="0" err="1" smtClean="0"/>
              <a:t>tnahpele</a:t>
            </a:r>
            <a:r>
              <a:rPr lang="en-US" dirty="0" smtClean="0"/>
              <a:t> is in the matrix.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717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Class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60586" y="2163827"/>
            <a:ext cx="8324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File I/O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0586" y="2659400"/>
            <a:ext cx="8324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Structures and Pointers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135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4393"/>
            <a:ext cx="88629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Pointers</a:t>
            </a:r>
            <a:r>
              <a:rPr lang="en-US" dirty="0"/>
              <a:t> are special variables that hold/store memory addresses of other variables. 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1056318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When a pointer, say </a:t>
            </a:r>
            <a:r>
              <a:rPr lang="en-US" dirty="0" err="1"/>
              <a:t>iptr</a:t>
            </a:r>
            <a:r>
              <a:rPr lang="en-US" dirty="0"/>
              <a:t>, holds the address of an integer variable, say </a:t>
            </a:r>
            <a:r>
              <a:rPr lang="en-US" dirty="0" err="1"/>
              <a:t>ivar</a:t>
            </a:r>
            <a:r>
              <a:rPr lang="en-US" dirty="0"/>
              <a:t>, then we say: “</a:t>
            </a:r>
            <a:r>
              <a:rPr lang="en-US" dirty="0" err="1"/>
              <a:t>iptr</a:t>
            </a:r>
            <a:r>
              <a:rPr lang="en-US" dirty="0"/>
              <a:t> is an integer pointer that points to </a:t>
            </a:r>
            <a:r>
              <a:rPr lang="en-US" dirty="0" err="1"/>
              <a:t>ivar</a:t>
            </a:r>
            <a:r>
              <a:rPr lang="en-US" dirty="0"/>
              <a:t>.</a:t>
            </a:r>
            <a:r>
              <a:rPr lang="en-US" dirty="0" smtClean="0"/>
              <a:t>”</a:t>
            </a:r>
          </a:p>
          <a:p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ivar</a:t>
            </a:r>
            <a:r>
              <a:rPr lang="en-US" dirty="0" smtClean="0">
                <a:latin typeface="Courier"/>
                <a:cs typeface="Courier"/>
              </a:rPr>
              <a:t>=45;</a:t>
            </a:r>
          </a:p>
          <a:p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*</a:t>
            </a:r>
            <a:r>
              <a:rPr lang="en-US" dirty="0" err="1" smtClean="0">
                <a:latin typeface="Courier"/>
                <a:cs typeface="Courier"/>
              </a:rPr>
              <a:t>iptr</a:t>
            </a:r>
            <a:r>
              <a:rPr lang="en-US" dirty="0" smtClean="0">
                <a:latin typeface="Courier"/>
                <a:cs typeface="Courier"/>
              </a:rPr>
              <a:t>; </a:t>
            </a:r>
            <a:r>
              <a:rPr lang="en-US" dirty="0" err="1" smtClean="0">
                <a:latin typeface="Courier"/>
                <a:cs typeface="Courier"/>
              </a:rPr>
              <a:t>iptr</a:t>
            </a:r>
            <a:r>
              <a:rPr lang="en-US" dirty="0" smtClean="0">
                <a:latin typeface="Courier"/>
                <a:cs typeface="Courier"/>
              </a:rPr>
              <a:t> = &amp;</a:t>
            </a:r>
            <a:r>
              <a:rPr lang="en-US" dirty="0" err="1" smtClean="0">
                <a:latin typeface="Courier"/>
                <a:cs typeface="Courier"/>
              </a:rPr>
              <a:t>ivar</a:t>
            </a:r>
            <a:r>
              <a:rPr lang="en-US" dirty="0" smtClean="0">
                <a:latin typeface="Courier"/>
                <a:cs typeface="Courier"/>
              </a:rPr>
              <a:t>; //</a:t>
            </a:r>
            <a:r>
              <a:rPr lang="en-US" dirty="0" err="1" smtClean="0">
                <a:latin typeface="Courier"/>
                <a:cs typeface="Courier"/>
              </a:rPr>
              <a:t>iptr</a:t>
            </a:r>
            <a:r>
              <a:rPr lang="en-US" dirty="0" smtClean="0">
                <a:latin typeface="Courier"/>
                <a:cs typeface="Courier"/>
              </a:rPr>
              <a:t> points to </a:t>
            </a:r>
            <a:r>
              <a:rPr lang="en-US" dirty="0" err="1" smtClean="0">
                <a:latin typeface="Courier"/>
                <a:cs typeface="Courier"/>
              </a:rPr>
              <a:t>ivar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58257" y="2765029"/>
            <a:ext cx="846605" cy="60857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45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1651" y="2765029"/>
            <a:ext cx="978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ivar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55585" y="3373600"/>
            <a:ext cx="21165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address: 65536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763702" y="2785131"/>
            <a:ext cx="998454" cy="60857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65536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917096" y="2785131"/>
            <a:ext cx="978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iptr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61030" y="3393702"/>
            <a:ext cx="21165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address: 65520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-39685" y="4249368"/>
            <a:ext cx="92862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‘&amp;’ is ‘address of variable’ operator. For example, </a:t>
            </a:r>
            <a:r>
              <a:rPr lang="en-US" dirty="0">
                <a:latin typeface="Courier"/>
                <a:cs typeface="Courier"/>
              </a:rPr>
              <a:t>&amp;</a:t>
            </a:r>
            <a:r>
              <a:rPr lang="en-US" dirty="0" err="1">
                <a:latin typeface="Courier"/>
                <a:cs typeface="Courier"/>
              </a:rPr>
              <a:t>ivar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/>
              <a:t>translates to: “address of variable </a:t>
            </a:r>
            <a:r>
              <a:rPr lang="en-US" dirty="0" err="1"/>
              <a:t>ivar</a:t>
            </a:r>
            <a:r>
              <a:rPr lang="en-US" dirty="0"/>
              <a:t>”.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-46024" y="5395970"/>
            <a:ext cx="89089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‘*’ is ‘value at address </a:t>
            </a:r>
            <a:r>
              <a:rPr lang="en-US" dirty="0" smtClean="0"/>
              <a:t>stored in </a:t>
            </a:r>
            <a:r>
              <a:rPr lang="en-US" dirty="0"/>
              <a:t>pointer’ operator. For example, </a:t>
            </a:r>
            <a:r>
              <a:rPr lang="en-US" dirty="0">
                <a:latin typeface="Courier"/>
                <a:cs typeface="Courier"/>
              </a:rPr>
              <a:t>*</a:t>
            </a:r>
            <a:r>
              <a:rPr lang="en-US" dirty="0" err="1">
                <a:latin typeface="Courier"/>
                <a:cs typeface="Courier"/>
              </a:rPr>
              <a:t>iptr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/>
              <a:t>translates to: “value at address </a:t>
            </a:r>
            <a:r>
              <a:rPr lang="en-US" dirty="0" smtClean="0"/>
              <a:t>stored in </a:t>
            </a:r>
            <a:r>
              <a:rPr lang="en-US" dirty="0"/>
              <a:t>pointer </a:t>
            </a:r>
            <a:r>
              <a:rPr lang="en-US" dirty="0" err="1"/>
              <a:t>iptr</a:t>
            </a:r>
            <a:r>
              <a:rPr lang="en-US" dirty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767935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  <p:bldP spid="6" grpId="0"/>
      <p:bldP spid="7" grpId="0" animBg="1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2282" y="912857"/>
            <a:ext cx="88496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Example pointer declaration:</a:t>
            </a:r>
          </a:p>
          <a:p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*</a:t>
            </a:r>
            <a:r>
              <a:rPr lang="en-US" dirty="0" err="1">
                <a:latin typeface="Courier"/>
                <a:cs typeface="Courier"/>
              </a:rPr>
              <a:t>iptr</a:t>
            </a:r>
            <a:r>
              <a:rPr lang="en-US" dirty="0">
                <a:latin typeface="Courier"/>
                <a:cs typeface="Courier"/>
              </a:rPr>
              <a:t>; //an integer pointer that will point to an </a:t>
            </a:r>
            <a:r>
              <a:rPr lang="en-US" dirty="0" smtClean="0">
                <a:latin typeface="Courier"/>
                <a:cs typeface="Courier"/>
              </a:rPr>
              <a:t>integer</a:t>
            </a:r>
          </a:p>
          <a:p>
            <a:endParaRPr lang="en-US" dirty="0">
              <a:latin typeface="Courier"/>
              <a:cs typeface="Courier"/>
            </a:endParaRPr>
          </a:p>
          <a:p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**</a:t>
            </a:r>
            <a:r>
              <a:rPr lang="en-US" dirty="0" err="1">
                <a:latin typeface="Courier"/>
                <a:cs typeface="Courier"/>
              </a:rPr>
              <a:t>dptr</a:t>
            </a:r>
            <a:r>
              <a:rPr lang="en-US" dirty="0">
                <a:latin typeface="Courier"/>
                <a:cs typeface="Courier"/>
              </a:rPr>
              <a:t>; //A double pointer that will point to an integer </a:t>
            </a:r>
            <a:r>
              <a:rPr lang="en-US" dirty="0" smtClean="0">
                <a:latin typeface="Courier"/>
                <a:cs typeface="Courier"/>
              </a:rPr>
              <a:t>pointer</a:t>
            </a:r>
          </a:p>
          <a:p>
            <a:endParaRPr lang="en-US" dirty="0">
              <a:latin typeface="Courier"/>
              <a:cs typeface="Courier"/>
            </a:endParaRPr>
          </a:p>
          <a:p>
            <a:endParaRPr lang="en-US" dirty="0">
              <a:latin typeface="Courier"/>
              <a:cs typeface="Courier"/>
            </a:endParaRPr>
          </a:p>
          <a:p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***</a:t>
            </a:r>
            <a:r>
              <a:rPr lang="en-US" dirty="0" err="1">
                <a:latin typeface="Courier"/>
                <a:cs typeface="Courier"/>
              </a:rPr>
              <a:t>tptr</a:t>
            </a:r>
            <a:r>
              <a:rPr lang="en-US" dirty="0">
                <a:latin typeface="Courier"/>
                <a:cs typeface="Courier"/>
              </a:rPr>
              <a:t>; //A triple pointer pointing to a double pointer</a:t>
            </a:r>
            <a:r>
              <a:rPr lang="en-US" dirty="0" smtClean="0">
                <a:latin typeface="Courier"/>
                <a:cs typeface="Courier"/>
              </a:rPr>
              <a:t>.</a:t>
            </a:r>
          </a:p>
          <a:p>
            <a:endParaRPr lang="en-US" dirty="0">
              <a:latin typeface="Courier"/>
              <a:cs typeface="Courier"/>
            </a:endParaRPr>
          </a:p>
          <a:p>
            <a:endParaRPr lang="en-US" dirty="0">
              <a:latin typeface="Courier"/>
              <a:cs typeface="Courier"/>
            </a:endParaRPr>
          </a:p>
          <a:p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****</a:t>
            </a:r>
            <a:r>
              <a:rPr lang="en-US" dirty="0" err="1">
                <a:latin typeface="Courier"/>
                <a:cs typeface="Courier"/>
              </a:rPr>
              <a:t>quadptr</a:t>
            </a:r>
            <a:r>
              <a:rPr lang="en-US" dirty="0">
                <a:latin typeface="Courier"/>
                <a:cs typeface="Courier"/>
              </a:rPr>
              <a:t> //</a:t>
            </a:r>
            <a:r>
              <a:rPr lang="en-US" dirty="0"/>
              <a:t>___________________________________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18090" y="119068"/>
            <a:ext cx="4867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can have a ‘multiple’ pointer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943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</a:t>
            </a:r>
            <a:r>
              <a:rPr lang="en-US" dirty="0" smtClean="0"/>
              <a:t>3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803406"/>
              </p:ext>
            </p:extLst>
          </p:nvPr>
        </p:nvGraphicFramePr>
        <p:xfrm>
          <a:off x="198021" y="2400914"/>
          <a:ext cx="10914390" cy="44347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Document" r:id="rId3" imgW="5626100" imgH="2286000" progId="Word.Document.12">
                  <p:embed/>
                </p:oleObj>
              </mc:Choice>
              <mc:Fallback>
                <p:oleObj name="Document" r:id="rId3" imgW="5626100" imgH="22860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8021" y="2400914"/>
                        <a:ext cx="10914390" cy="44347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13724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</a:t>
            </a:r>
            <a:r>
              <a:rPr lang="en-US" dirty="0" smtClean="0"/>
              <a:t>4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52175"/>
              </p:ext>
            </p:extLst>
          </p:nvPr>
        </p:nvGraphicFramePr>
        <p:xfrm>
          <a:off x="85345" y="1692001"/>
          <a:ext cx="9058655" cy="4784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Document" r:id="rId3" imgW="5626100" imgH="2971800" progId="Word.Document.12">
                  <p:embed/>
                </p:oleObj>
              </mc:Choice>
              <mc:Fallback>
                <p:oleObj name="Document" r:id="rId3" imgW="5626100" imgH="29718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5345" y="1692001"/>
                        <a:ext cx="9058655" cy="47849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5636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 Arithmetic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42357" y="1862509"/>
            <a:ext cx="82411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Only addition and subtraction are allowed with pointers.</a:t>
            </a:r>
          </a:p>
        </p:txBody>
      </p:sp>
      <p:sp>
        <p:nvSpPr>
          <p:cNvPr id="4" name="Rectangle 3"/>
          <p:cNvSpPr/>
          <p:nvPr/>
        </p:nvSpPr>
        <p:spPr>
          <a:xfrm>
            <a:off x="436531" y="2644170"/>
            <a:ext cx="82147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All pointers </a:t>
            </a:r>
            <a:r>
              <a:rPr lang="en-US" dirty="0"/>
              <a:t>increase and decrease by the length of the data-type they point to.</a:t>
            </a:r>
          </a:p>
        </p:txBody>
      </p:sp>
      <p:sp>
        <p:nvSpPr>
          <p:cNvPr id="5" name="Rectangle 4"/>
          <p:cNvSpPr/>
          <p:nvPr/>
        </p:nvSpPr>
        <p:spPr>
          <a:xfrm>
            <a:off x="224880" y="3756025"/>
            <a:ext cx="8426369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Example: If an integer pointer, </a:t>
            </a:r>
            <a:r>
              <a:rPr lang="en-US" dirty="0" err="1">
                <a:latin typeface="Courier"/>
                <a:cs typeface="Courier"/>
              </a:rPr>
              <a:t>iptr</a:t>
            </a:r>
            <a:r>
              <a:rPr lang="en-US" dirty="0"/>
              <a:t> holds address 32, then after the expression </a:t>
            </a:r>
            <a:r>
              <a:rPr lang="en-US" dirty="0" err="1">
                <a:latin typeface="Courier"/>
                <a:cs typeface="Courier"/>
              </a:rPr>
              <a:t>iptr</a:t>
            </a:r>
            <a:r>
              <a:rPr lang="en-US" dirty="0">
                <a:latin typeface="Courier"/>
                <a:cs typeface="Courier"/>
              </a:rPr>
              <a:t>++</a:t>
            </a:r>
            <a:r>
              <a:rPr lang="en-US" dirty="0"/>
              <a:t>,</a:t>
            </a:r>
          </a:p>
          <a:p>
            <a:r>
              <a:rPr lang="en-US" dirty="0" err="1">
                <a:latin typeface="Courier"/>
                <a:cs typeface="Courier"/>
              </a:rPr>
              <a:t>iptr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/>
              <a:t>will hold 36 (assuming integer is 4 bytes).</a:t>
            </a:r>
          </a:p>
        </p:txBody>
      </p:sp>
    </p:spTree>
    <p:extLst>
      <p:ext uri="{BB962C8B-B14F-4D97-AF65-F5344CB8AC3E}">
        <p14:creationId xmlns:p14="http://schemas.microsoft.com/office/powerpoint/2010/main" val="643604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methods of traversing 1-D array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493106"/>
            <a:ext cx="482872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Courier New"/>
                <a:cs typeface="Courier New"/>
              </a:rPr>
              <a:t>for (</a:t>
            </a:r>
            <a:r>
              <a:rPr lang="en-US" sz="2200" dirty="0" err="1" smtClean="0">
                <a:latin typeface="Courier New"/>
                <a:cs typeface="Courier New"/>
              </a:rPr>
              <a:t>i</a:t>
            </a:r>
            <a:r>
              <a:rPr lang="en-US" sz="2200" dirty="0" smtClean="0">
                <a:latin typeface="Courier New"/>
                <a:cs typeface="Courier New"/>
              </a:rPr>
              <a:t>=0;i&lt;</a:t>
            </a:r>
            <a:r>
              <a:rPr lang="en-US" sz="2200" dirty="0" err="1" smtClean="0">
                <a:latin typeface="Courier New"/>
                <a:cs typeface="Courier New"/>
              </a:rPr>
              <a:t>arraysize;i</a:t>
            </a:r>
            <a:r>
              <a:rPr lang="en-US" sz="2200" dirty="0" smtClean="0">
                <a:latin typeface="Courier New"/>
                <a:cs typeface="Courier New"/>
              </a:rPr>
              <a:t>++)</a:t>
            </a:r>
          </a:p>
          <a:p>
            <a:r>
              <a:rPr lang="en-US" sz="2200" dirty="0">
                <a:latin typeface="Courier New"/>
                <a:cs typeface="Courier New"/>
              </a:rPr>
              <a:t>  </a:t>
            </a:r>
            <a:r>
              <a:rPr lang="en-US" sz="2200" dirty="0" smtClean="0">
                <a:latin typeface="Courier New"/>
                <a:cs typeface="Courier New"/>
              </a:rPr>
              <a:t>*(</a:t>
            </a:r>
            <a:r>
              <a:rPr lang="en-US" sz="2200" dirty="0" err="1" smtClean="0">
                <a:latin typeface="Courier New"/>
                <a:cs typeface="Courier New"/>
              </a:rPr>
              <a:t>array+i</a:t>
            </a:r>
            <a:r>
              <a:rPr lang="en-US" sz="2200" dirty="0" smtClean="0">
                <a:latin typeface="Courier New"/>
                <a:cs typeface="Courier New"/>
              </a:rPr>
              <a:t>)=*(</a:t>
            </a:r>
            <a:r>
              <a:rPr lang="en-US" sz="2200" dirty="0" err="1" smtClean="0">
                <a:latin typeface="Courier New"/>
                <a:cs typeface="Courier New"/>
              </a:rPr>
              <a:t>array+i</a:t>
            </a:r>
            <a:r>
              <a:rPr lang="en-US" sz="2200" dirty="0" smtClean="0">
                <a:latin typeface="Courier New"/>
                <a:cs typeface="Courier New"/>
              </a:rPr>
              <a:t>)+1;</a:t>
            </a:r>
          </a:p>
          <a:p>
            <a:endParaRPr lang="en-US" sz="2200" dirty="0">
              <a:latin typeface="Courier New"/>
              <a:cs typeface="Courier New"/>
            </a:endParaRPr>
          </a:p>
          <a:p>
            <a:r>
              <a:rPr lang="en-US" sz="2200" dirty="0" smtClean="0">
                <a:latin typeface="Courier New"/>
                <a:cs typeface="Courier New"/>
              </a:rPr>
              <a:t>//iterates through the array and increments contents by 1</a:t>
            </a:r>
            <a:endParaRPr lang="en-US" sz="2200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62198" y="2504387"/>
            <a:ext cx="482872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Courier New"/>
                <a:cs typeface="Courier New"/>
              </a:rPr>
              <a:t>for (</a:t>
            </a:r>
            <a:r>
              <a:rPr lang="en-US" sz="2200" dirty="0" err="1" smtClean="0">
                <a:latin typeface="Courier New"/>
                <a:cs typeface="Courier New"/>
              </a:rPr>
              <a:t>i</a:t>
            </a:r>
            <a:r>
              <a:rPr lang="en-US" sz="2200" dirty="0" smtClean="0">
                <a:latin typeface="Courier New"/>
                <a:cs typeface="Courier New"/>
              </a:rPr>
              <a:t>=0;i&lt;</a:t>
            </a:r>
            <a:r>
              <a:rPr lang="en-US" sz="2200" dirty="0" err="1" smtClean="0">
                <a:latin typeface="Courier New"/>
                <a:cs typeface="Courier New"/>
              </a:rPr>
              <a:t>arraysize;i</a:t>
            </a:r>
            <a:r>
              <a:rPr lang="en-US" sz="2200" dirty="0" smtClean="0">
                <a:latin typeface="Courier New"/>
                <a:cs typeface="Courier New"/>
              </a:rPr>
              <a:t>++)</a:t>
            </a:r>
          </a:p>
          <a:p>
            <a:r>
              <a:rPr lang="en-US" sz="2200" dirty="0">
                <a:latin typeface="Courier New"/>
                <a:cs typeface="Courier New"/>
              </a:rPr>
              <a:t>  </a:t>
            </a:r>
            <a:r>
              <a:rPr lang="en-US" sz="2200" dirty="0" smtClean="0">
                <a:latin typeface="Courier New"/>
                <a:cs typeface="Courier New"/>
              </a:rPr>
              <a:t>array[</a:t>
            </a:r>
            <a:r>
              <a:rPr lang="en-US" sz="2200" dirty="0" err="1" smtClean="0">
                <a:latin typeface="Courier New"/>
                <a:cs typeface="Courier New"/>
              </a:rPr>
              <a:t>i</a:t>
            </a:r>
            <a:r>
              <a:rPr lang="en-US" sz="2200" dirty="0" smtClean="0">
                <a:latin typeface="Courier New"/>
                <a:cs typeface="Courier New"/>
              </a:rPr>
              <a:t>]=array[</a:t>
            </a:r>
            <a:r>
              <a:rPr lang="en-US" sz="2200" dirty="0" err="1" smtClean="0">
                <a:latin typeface="Courier New"/>
                <a:cs typeface="Courier New"/>
              </a:rPr>
              <a:t>i</a:t>
            </a:r>
            <a:r>
              <a:rPr lang="en-US" sz="2200" dirty="0" smtClean="0">
                <a:latin typeface="Courier New"/>
                <a:cs typeface="Courier New"/>
              </a:rPr>
              <a:t>]+1;</a:t>
            </a:r>
          </a:p>
          <a:p>
            <a:endParaRPr lang="en-US" sz="2200" dirty="0">
              <a:latin typeface="Courier New"/>
              <a:cs typeface="Courier New"/>
            </a:endParaRPr>
          </a:p>
          <a:p>
            <a:r>
              <a:rPr lang="en-US" sz="2200" dirty="0" smtClean="0">
                <a:latin typeface="Courier New"/>
                <a:cs typeface="Courier New"/>
              </a:rPr>
              <a:t>//iterates through the array and increments contents by 1</a:t>
            </a:r>
            <a:endParaRPr lang="en-US" sz="2200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2198" y="1991348"/>
            <a:ext cx="3950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Pointer Method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28722" y="2031441"/>
            <a:ext cx="3950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Subscript Method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126598" y="4914759"/>
            <a:ext cx="2806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More intuitive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447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24889</TotalTime>
  <Words>1787</Words>
  <Application>Microsoft Macintosh PowerPoint</Application>
  <PresentationFormat>On-screen Show (4:3)</PresentationFormat>
  <Paragraphs>306</Paragraphs>
  <Slides>32</Slides>
  <Notes>0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Retrospect</vt:lpstr>
      <vt:lpstr>Document</vt:lpstr>
      <vt:lpstr>Computer Systems and Networks</vt:lpstr>
      <vt:lpstr>Please read Lab 4 Description</vt:lpstr>
      <vt:lpstr>Today’s Class</vt:lpstr>
      <vt:lpstr>PowerPoint Presentation</vt:lpstr>
      <vt:lpstr>PowerPoint Presentation</vt:lpstr>
      <vt:lpstr>Problem 3</vt:lpstr>
      <vt:lpstr>Problem 4</vt:lpstr>
      <vt:lpstr>Pointer Arithmetic</vt:lpstr>
      <vt:lpstr>Two methods of traversing 1-D array</vt:lpstr>
      <vt:lpstr>Pointers and Functions: Call by value vs. Call by reference</vt:lpstr>
      <vt:lpstr>Example: Modify array values using function call</vt:lpstr>
      <vt:lpstr>Malloc – 1D</vt:lpstr>
      <vt:lpstr>Malloc – 2D Allocate 4x5 integers (important for lab 4)?</vt:lpstr>
      <vt:lpstr>Malloc – 3D</vt:lpstr>
      <vt:lpstr>Calloc()</vt:lpstr>
      <vt:lpstr>Realloc()</vt:lpstr>
      <vt:lpstr>#include &lt;stdlib.h&gt;</vt:lpstr>
      <vt:lpstr>C Structures</vt:lpstr>
      <vt:lpstr>Problem 2 (Important for Lab 4)</vt:lpstr>
      <vt:lpstr>Traversing 2D array</vt:lpstr>
      <vt:lpstr>Problem 3 (Useful for Lab 4)</vt:lpstr>
      <vt:lpstr>free() to free the Allocated space</vt:lpstr>
      <vt:lpstr>Problem 4 – Free a 2D array (Useful for Lab 4)</vt:lpstr>
      <vt:lpstr>String Operations</vt:lpstr>
      <vt:lpstr>C Strings</vt:lpstr>
      <vt:lpstr>Arrays of Characters </vt:lpstr>
      <vt:lpstr>Arrays of Characters </vt:lpstr>
      <vt:lpstr>Helpful Library for Character Arrays </vt:lpstr>
      <vt:lpstr>String Copy</vt:lpstr>
      <vt:lpstr>String Concatenation</vt:lpstr>
      <vt:lpstr>In-Class Participation: String Reversal (Useful for Lab 4)</vt:lpstr>
      <vt:lpstr>Next Class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HPC with GPUs ECE 893</dc:title>
  <dc:creator>Melissa C. Smith</dc:creator>
  <cp:lastModifiedBy>Vivek Pallipuram</cp:lastModifiedBy>
  <cp:revision>472</cp:revision>
  <cp:lastPrinted>2017-09-04T23:13:40Z</cp:lastPrinted>
  <dcterms:created xsi:type="dcterms:W3CDTF">2012-12-23T16:56:36Z</dcterms:created>
  <dcterms:modified xsi:type="dcterms:W3CDTF">2019-09-12T17:39:20Z</dcterms:modified>
</cp:coreProperties>
</file>