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6" r:id="rId1"/>
  </p:sldMasterIdLst>
  <p:notesMasterIdLst>
    <p:notesMasterId r:id="rId34"/>
  </p:notesMasterIdLst>
  <p:sldIdLst>
    <p:sldId id="256" r:id="rId2"/>
    <p:sldId id="362" r:id="rId3"/>
    <p:sldId id="257" r:id="rId4"/>
    <p:sldId id="356" r:id="rId5"/>
    <p:sldId id="357" r:id="rId6"/>
    <p:sldId id="358" r:id="rId7"/>
    <p:sldId id="359" r:id="rId8"/>
    <p:sldId id="361" r:id="rId9"/>
    <p:sldId id="342" r:id="rId10"/>
    <p:sldId id="275" r:id="rId11"/>
    <p:sldId id="343" r:id="rId12"/>
    <p:sldId id="261" r:id="rId13"/>
    <p:sldId id="262" r:id="rId14"/>
    <p:sldId id="263" r:id="rId15"/>
    <p:sldId id="264" r:id="rId16"/>
    <p:sldId id="269" r:id="rId17"/>
    <p:sldId id="270" r:id="rId18"/>
    <p:sldId id="266" r:id="rId19"/>
    <p:sldId id="271" r:id="rId20"/>
    <p:sldId id="344" r:id="rId21"/>
    <p:sldId id="345" r:id="rId22"/>
    <p:sldId id="354" r:id="rId23"/>
    <p:sldId id="35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4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68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5B950-77C0-2449-B37C-16D9EA3A68FE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4266-FE1B-5645-A722-BDA4F373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6C5D-B7EA-2940-9EDF-F665C183A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0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2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3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2A6C5D-B7EA-2940-9EDF-F665C183A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3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vpallipuramkrishnamani@pacific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1725" y="3032306"/>
            <a:ext cx="7772400" cy="1362075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Computer Systems and Networks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1725" y="908243"/>
            <a:ext cx="7772400" cy="15001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Lecture 5: C Programming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874713" y="4503821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Dr. Pallipuram  (</a:t>
            </a:r>
            <a:r>
              <a:rPr lang="en-US" sz="2800" dirty="0" smtClean="0">
                <a:hlinkClick r:id="rId2"/>
              </a:rPr>
              <a:t>vpallipuramkrishnamani@pacific.edu</a:t>
            </a:r>
            <a:r>
              <a:rPr lang="en-US" sz="2800" dirty="0" smtClean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4460" y="6414448"/>
            <a:ext cx="5199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 of the Pacific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3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Functions: Call by value vs. Call by reference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1176" y="2061838"/>
            <a:ext cx="37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1176" y="2867456"/>
            <a:ext cx="404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a=5,b=6;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a,b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</a:t>
            </a:r>
            <a:r>
              <a:rPr lang="en-US" dirty="0" err="1" smtClean="0">
                <a:latin typeface="Courier"/>
                <a:cs typeface="Courier"/>
              </a:rPr>
              <a:t>d”,a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 {</a:t>
            </a:r>
          </a:p>
          <a:p>
            <a:r>
              <a:rPr lang="en-US" dirty="0" smtClean="0">
                <a:latin typeface="Courier"/>
                <a:cs typeface="Courier"/>
              </a:rPr>
              <a:t>a=a-b;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757" y="2523503"/>
            <a:ext cx="2580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are just copies. No change to original variables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90534" y="3539166"/>
            <a:ext cx="191175" cy="126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1664" y="2061838"/>
            <a:ext cx="37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by reference (pointer)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6414" y="2867456"/>
            <a:ext cx="404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a=5,b=6;</a:t>
            </a:r>
          </a:p>
          <a:p>
            <a:r>
              <a:rPr lang="en-US" dirty="0" smtClean="0">
                <a:latin typeface="Courier"/>
                <a:cs typeface="Courier"/>
              </a:rPr>
              <a:t>update(&amp;</a:t>
            </a:r>
            <a:r>
              <a:rPr lang="en-US" dirty="0" err="1" smtClean="0">
                <a:latin typeface="Courier"/>
                <a:cs typeface="Courier"/>
              </a:rPr>
              <a:t>a,&amp;b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</a:t>
            </a:r>
            <a:r>
              <a:rPr lang="en-US" dirty="0" err="1" smtClean="0">
                <a:latin typeface="Courier"/>
                <a:cs typeface="Courier"/>
              </a:rPr>
              <a:t>d”,a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*b) {</a:t>
            </a:r>
          </a:p>
          <a:p>
            <a:r>
              <a:rPr lang="en-US" dirty="0" smtClean="0">
                <a:latin typeface="Courier"/>
                <a:cs typeface="Courier"/>
              </a:rPr>
              <a:t>*a=*a-*b;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1194" y="5406612"/>
            <a:ext cx="2580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modification</a:t>
            </a:r>
          </a:p>
          <a:p>
            <a:r>
              <a:rPr lang="en-US" sz="2000" dirty="0" smtClean="0"/>
              <a:t> to actual variable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56074" y="5693949"/>
            <a:ext cx="630340" cy="955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93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Modify array values using function call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369" y="1863940"/>
            <a:ext cx="8970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//assume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array a of size 5</a:t>
            </a:r>
          </a:p>
          <a:p>
            <a:r>
              <a:rPr lang="en-US" dirty="0" smtClean="0">
                <a:latin typeface="Courier"/>
                <a:cs typeface="Courier"/>
              </a:rPr>
              <a:t>update(a,5); //name of array is starting </a:t>
            </a:r>
            <a:r>
              <a:rPr lang="en-US" dirty="0" err="1" smtClean="0">
                <a:latin typeface="Courier"/>
                <a:cs typeface="Courier"/>
              </a:rPr>
              <a:t>addr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size) {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</a:t>
            </a:r>
          </a:p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size;i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]++;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5506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– 1D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*array;  //array of integers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672" y="2208777"/>
            <a:ext cx="836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array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)*5);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04574"/>
              </p:ext>
            </p:extLst>
          </p:nvPr>
        </p:nvGraphicFramePr>
        <p:xfrm>
          <a:off x="2052577" y="37200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array[4]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2672" y="3720085"/>
            <a:ext cx="154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2960" y="4044778"/>
            <a:ext cx="154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value: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63772"/>
              </p:ext>
            </p:extLst>
          </p:nvPr>
        </p:nvGraphicFramePr>
        <p:xfrm>
          <a:off x="2780680" y="4942588"/>
          <a:ext cx="324847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4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 (pointer variable)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value: 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pointer’s </a:t>
                      </a:r>
                      <a:r>
                        <a:rPr lang="en-US" dirty="0" err="1" smtClean="0"/>
                        <a:t>addr</a:t>
                      </a:r>
                      <a:r>
                        <a:rPr lang="en-US" dirty="0" smtClean="0"/>
                        <a:t>: 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37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/>
              <a:t> </a:t>
            </a:r>
            <a:r>
              <a:rPr lang="en-US" dirty="0" smtClean="0"/>
              <a:t>– 2D Allocate 4x5 integers (important for lab 4)?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**array; //a double pointer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672" y="2208777"/>
            <a:ext cx="864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array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*)*height);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072" y="2822842"/>
            <a:ext cx="83665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height;i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array[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)*width);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18090" y="4107854"/>
            <a:ext cx="648183" cy="1475382"/>
            <a:chOff x="1918090" y="4107854"/>
            <a:chExt cx="648183" cy="1475382"/>
          </a:xfrm>
        </p:grpSpPr>
        <p:sp>
          <p:nvSpPr>
            <p:cNvPr id="6" name="Rectangle 5"/>
            <p:cNvSpPr/>
            <p:nvPr/>
          </p:nvSpPr>
          <p:spPr>
            <a:xfrm>
              <a:off x="1918090" y="410785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8090" y="4491519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18090" y="481590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18090" y="519957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39991" y="5781424"/>
            <a:ext cx="4252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array of integer pointers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72098" y="4246767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85877" y="4676993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72098" y="5034198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85877" y="5464424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366854" y="4081670"/>
            <a:ext cx="3240915" cy="383665"/>
            <a:chOff x="3366854" y="4081670"/>
            <a:chExt cx="3240915" cy="383665"/>
          </a:xfrm>
        </p:grpSpPr>
        <p:sp>
          <p:nvSpPr>
            <p:cNvPr id="17" name="Rectangle 16"/>
            <p:cNvSpPr/>
            <p:nvPr/>
          </p:nvSpPr>
          <p:spPr>
            <a:xfrm>
              <a:off x="3366854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5037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63220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11403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59586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66854" y="4471929"/>
            <a:ext cx="3240915" cy="383665"/>
            <a:chOff x="3366854" y="4054934"/>
            <a:chExt cx="3240915" cy="383665"/>
          </a:xfrm>
        </p:grpSpPr>
        <p:sp>
          <p:nvSpPr>
            <p:cNvPr id="24" name="Rectangle 23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66854" y="4881539"/>
            <a:ext cx="3240915" cy="383665"/>
            <a:chOff x="3366854" y="4054934"/>
            <a:chExt cx="3240915" cy="383665"/>
          </a:xfrm>
        </p:grpSpPr>
        <p:sp>
          <p:nvSpPr>
            <p:cNvPr id="30" name="Rectangle 29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66854" y="5285304"/>
            <a:ext cx="3240915" cy="383665"/>
            <a:chOff x="3366854" y="4054934"/>
            <a:chExt cx="3240915" cy="383665"/>
          </a:xfrm>
        </p:grpSpPr>
        <p:sp>
          <p:nvSpPr>
            <p:cNvPr id="36" name="Rectangle 35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733159" y="3976934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19418" y="4433361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819418" y="4828877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5677" y="5285304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– 3D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***array; //a triple pointer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8090" y="4107854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8090" y="4491519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8090" y="4815906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2233" y="5166496"/>
            <a:ext cx="505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array of </a:t>
            </a:r>
          </a:p>
          <a:p>
            <a:r>
              <a:rPr lang="en-US" dirty="0" smtClean="0"/>
              <a:t>double pointers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3148865" y="4015501"/>
            <a:ext cx="1944549" cy="1150995"/>
            <a:chOff x="3148865" y="4015501"/>
            <a:chExt cx="1944549" cy="1150995"/>
          </a:xfrm>
        </p:grpSpPr>
        <p:sp>
          <p:nvSpPr>
            <p:cNvPr id="13" name="Rectangle 12"/>
            <p:cNvSpPr/>
            <p:nvPr/>
          </p:nvSpPr>
          <p:spPr>
            <a:xfrm>
              <a:off x="3148865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97048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45231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48865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97048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45231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48865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97048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45231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</p:grpSp>
      <p:cxnSp>
        <p:nvCxnSpPr>
          <p:cNvPr id="22" name="Straight Arrow Connector 21"/>
          <p:cNvCxnSpPr>
            <a:endCxn id="97" idx="2"/>
          </p:cNvCxnSpPr>
          <p:nvPr/>
        </p:nvCxnSpPr>
        <p:spPr>
          <a:xfrm flipV="1">
            <a:off x="3212938" y="2924212"/>
            <a:ext cx="2249353" cy="1212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465748" y="3869423"/>
            <a:ext cx="2372570" cy="946483"/>
            <a:chOff x="4431863" y="2366210"/>
            <a:chExt cx="2372570" cy="946483"/>
          </a:xfrm>
        </p:grpSpPr>
        <p:grpSp>
          <p:nvGrpSpPr>
            <p:cNvPr id="47" name="Group 46"/>
            <p:cNvGrpSpPr/>
            <p:nvPr/>
          </p:nvGrpSpPr>
          <p:grpSpPr>
            <a:xfrm>
              <a:off x="4431863" y="2366210"/>
              <a:ext cx="1069012" cy="906377"/>
              <a:chOff x="4431863" y="2366210"/>
              <a:chExt cx="1069012" cy="906377"/>
            </a:xfrm>
          </p:grpSpPr>
          <p:sp>
            <p:nvSpPr>
              <p:cNvPr id="56" name="Cube 55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ube 56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ube 57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041831" y="2379579"/>
              <a:ext cx="1069012" cy="906377"/>
              <a:chOff x="4431863" y="2366210"/>
              <a:chExt cx="1069012" cy="906377"/>
            </a:xfrm>
          </p:grpSpPr>
          <p:sp>
            <p:nvSpPr>
              <p:cNvPr id="53" name="Cube 52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ube 53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ube 54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735421" y="2406316"/>
              <a:ext cx="1069012" cy="906377"/>
              <a:chOff x="4431863" y="2366210"/>
              <a:chExt cx="1069012" cy="906377"/>
            </a:xfrm>
          </p:grpSpPr>
          <p:sp>
            <p:nvSpPr>
              <p:cNvPr id="50" name="Cube 49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5500875" y="3029886"/>
            <a:ext cx="2372570" cy="946483"/>
            <a:chOff x="4431863" y="2366210"/>
            <a:chExt cx="2372570" cy="946483"/>
          </a:xfrm>
        </p:grpSpPr>
        <p:grpSp>
          <p:nvGrpSpPr>
            <p:cNvPr id="73" name="Group 72"/>
            <p:cNvGrpSpPr/>
            <p:nvPr/>
          </p:nvGrpSpPr>
          <p:grpSpPr>
            <a:xfrm>
              <a:off x="4431863" y="2366210"/>
              <a:ext cx="1069012" cy="906377"/>
              <a:chOff x="4431863" y="2366210"/>
              <a:chExt cx="1069012" cy="906377"/>
            </a:xfrm>
          </p:grpSpPr>
          <p:sp>
            <p:nvSpPr>
              <p:cNvPr id="82" name="Cube 81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ube 82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Cube 83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041831" y="2379579"/>
              <a:ext cx="1069012" cy="906377"/>
              <a:chOff x="4431863" y="2366210"/>
              <a:chExt cx="1069012" cy="906377"/>
            </a:xfrm>
          </p:grpSpPr>
          <p:sp>
            <p:nvSpPr>
              <p:cNvPr id="79" name="Cube 78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ube 79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Cube 80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735421" y="2406316"/>
              <a:ext cx="1069012" cy="906377"/>
              <a:chOff x="4431863" y="2366210"/>
              <a:chExt cx="1069012" cy="906377"/>
            </a:xfrm>
          </p:grpSpPr>
          <p:sp>
            <p:nvSpPr>
              <p:cNvPr id="76" name="Cube 75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Cube 77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5462291" y="2188282"/>
            <a:ext cx="1069012" cy="906377"/>
            <a:chOff x="4431863" y="2366210"/>
            <a:chExt cx="1069012" cy="906377"/>
          </a:xfrm>
        </p:grpSpPr>
        <p:sp>
          <p:nvSpPr>
            <p:cNvPr id="95" name="Cube 94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072259" y="2201651"/>
            <a:ext cx="1069012" cy="906377"/>
            <a:chOff x="4431863" y="2366210"/>
            <a:chExt cx="1069012" cy="906377"/>
          </a:xfrm>
        </p:grpSpPr>
        <p:sp>
          <p:nvSpPr>
            <p:cNvPr id="92" name="Cube 91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765849" y="2228388"/>
            <a:ext cx="1069012" cy="906377"/>
            <a:chOff x="4431863" y="2366210"/>
            <a:chExt cx="1069012" cy="906377"/>
          </a:xfrm>
        </p:grpSpPr>
        <p:sp>
          <p:nvSpPr>
            <p:cNvPr id="89" name="Cube 88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212938" y="5199571"/>
            <a:ext cx="505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matrix of</a:t>
            </a:r>
          </a:p>
          <a:p>
            <a:r>
              <a:rPr lang="en-US" dirty="0" smtClean="0"/>
              <a:t>single pointers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57871" y="4849400"/>
            <a:ext cx="50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‘cuboid’ of integers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997158" y="2982967"/>
            <a:ext cx="2270234" cy="1153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4787713" y="3005132"/>
            <a:ext cx="2128231" cy="1131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3461244" y="3557301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4266345" y="3616056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4914897" y="3638221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3637200" y="4596073"/>
            <a:ext cx="2035643" cy="4381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4266345" y="4551212"/>
            <a:ext cx="2001047" cy="4829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52" idx="2"/>
          </p:cNvCxnSpPr>
          <p:nvPr/>
        </p:nvCxnSpPr>
        <p:spPr>
          <a:xfrm flipV="1">
            <a:off x="4914897" y="4645459"/>
            <a:ext cx="1854409" cy="5210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2672098" y="4246767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685877" y="4676993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2672098" y="5034198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0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2" grpId="0"/>
      <p:bldP spid="12" grpId="1"/>
      <p:bldP spid="98" grpId="1"/>
      <p:bldP spid="9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7685" y="2133600"/>
            <a:ext cx="8470566" cy="39925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latin typeface="Courier New"/>
                <a:cs typeface="Courier New"/>
              </a:rPr>
              <a:t>void * </a:t>
            </a:r>
            <a:r>
              <a:rPr lang="en-US" sz="3600" b="1" smtClean="0">
                <a:solidFill>
                  <a:schemeClr val="accent2"/>
                </a:solidFill>
                <a:latin typeface="Courier New"/>
                <a:cs typeface="Courier New"/>
              </a:rPr>
              <a:t>calloc</a:t>
            </a:r>
            <a:r>
              <a:rPr lang="en-US" sz="3600" smtClean="0">
                <a:latin typeface="Courier New"/>
                <a:cs typeface="Courier New"/>
              </a:rPr>
              <a:t>(int count, int size)</a:t>
            </a:r>
          </a:p>
          <a:p>
            <a:pPr lvl="1"/>
            <a:r>
              <a:rPr lang="en-US" sz="3200" smtClean="0"/>
              <a:t>Basically the same as malloc!</a:t>
            </a:r>
          </a:p>
          <a:p>
            <a:pPr lvl="2"/>
            <a:r>
              <a:rPr lang="en-US" sz="2400" smtClean="0"/>
              <a:t>Imagine you want an array of elements…</a:t>
            </a:r>
          </a:p>
          <a:p>
            <a:pPr lvl="1"/>
            <a:r>
              <a:rPr lang="en-US" sz="3200" smtClean="0"/>
              <a:t>Argument 1: # of elements to allocate</a:t>
            </a:r>
          </a:p>
          <a:p>
            <a:pPr lvl="1"/>
            <a:r>
              <a:rPr lang="en-US" sz="3200" smtClean="0"/>
              <a:t>Argument 2: Size of each element in bytes</a:t>
            </a:r>
          </a:p>
          <a:p>
            <a:pPr lvl="1"/>
            <a:r>
              <a:rPr lang="en-US" sz="3200" smtClean="0"/>
              <a:t>Return value: Pointer to the region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5077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" y="1892968"/>
            <a:ext cx="8858250" cy="399256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latin typeface="Courier New"/>
                <a:cs typeface="Courier New"/>
              </a:rPr>
              <a:t>void</a:t>
            </a:r>
            <a:r>
              <a:rPr lang="en-US" sz="2800" smtClean="0">
                <a:latin typeface="Courier New"/>
                <a:cs typeface="Courier New"/>
              </a:rPr>
              <a:t> </a:t>
            </a:r>
            <a:r>
              <a:rPr lang="en-US" sz="3600" smtClean="0">
                <a:latin typeface="Courier New"/>
                <a:cs typeface="Courier New"/>
              </a:rPr>
              <a:t>*</a:t>
            </a:r>
            <a:r>
              <a:rPr lang="en-US" sz="2800" smtClean="0">
                <a:latin typeface="Courier New"/>
                <a:cs typeface="Courier New"/>
              </a:rPr>
              <a:t> </a:t>
            </a:r>
            <a:r>
              <a:rPr lang="en-US" sz="3600" b="1" smtClean="0">
                <a:solidFill>
                  <a:srgbClr val="FF6600"/>
                </a:solidFill>
                <a:latin typeface="Courier New"/>
                <a:cs typeface="Courier New"/>
              </a:rPr>
              <a:t>realloc</a:t>
            </a:r>
            <a:r>
              <a:rPr lang="en-US" sz="3600" smtClean="0">
                <a:latin typeface="Courier New"/>
                <a:cs typeface="Courier New"/>
              </a:rPr>
              <a:t>(void *ptr,</a:t>
            </a:r>
            <a:r>
              <a:rPr lang="en-US" sz="3200" smtClean="0">
                <a:latin typeface="Courier New"/>
                <a:cs typeface="Courier New"/>
              </a:rPr>
              <a:t> </a:t>
            </a:r>
            <a:r>
              <a:rPr lang="en-US" sz="3600" smtClean="0">
                <a:latin typeface="Courier New"/>
                <a:cs typeface="Courier New"/>
              </a:rPr>
              <a:t>int size);</a:t>
            </a:r>
          </a:p>
          <a:p>
            <a:pPr lvl="1"/>
            <a:r>
              <a:rPr lang="en-US" sz="3200" b="1" smtClean="0"/>
              <a:t>Resize</a:t>
            </a:r>
            <a:r>
              <a:rPr lang="en-US" sz="3200" smtClean="0"/>
              <a:t> a dynamic region of memory</a:t>
            </a:r>
          </a:p>
          <a:p>
            <a:pPr lvl="2"/>
            <a:r>
              <a:rPr lang="en-US" sz="2400" smtClean="0"/>
              <a:t>Note that it might </a:t>
            </a:r>
            <a:r>
              <a:rPr lang="en-US" sz="2400" b="1" smtClean="0"/>
              <a:t>move</a:t>
            </a:r>
            <a:r>
              <a:rPr lang="en-US" sz="2400" smtClean="0"/>
              <a:t> to a new address!</a:t>
            </a:r>
          </a:p>
          <a:p>
            <a:pPr lvl="1"/>
            <a:r>
              <a:rPr lang="en-US" sz="3200" smtClean="0"/>
              <a:t>Argument: Pointer to the original region</a:t>
            </a:r>
          </a:p>
          <a:p>
            <a:pPr lvl="1"/>
            <a:r>
              <a:rPr lang="en-US" sz="3200" smtClean="0"/>
              <a:t>Argument 2: Desired size in bytes of new region</a:t>
            </a:r>
          </a:p>
          <a:p>
            <a:pPr lvl="1"/>
            <a:r>
              <a:rPr lang="en-US" sz="3200" smtClean="0"/>
              <a:t>Return value: Pointer to the new region</a:t>
            </a:r>
          </a:p>
          <a:p>
            <a:pPr lvl="2"/>
            <a:r>
              <a:rPr lang="en-US" sz="2400" smtClean="0"/>
              <a:t>It might be at the same address if you made it smaller</a:t>
            </a:r>
          </a:p>
          <a:p>
            <a:pPr lvl="2"/>
            <a:r>
              <a:rPr lang="en-US" sz="2400" smtClean="0"/>
              <a:t>It might be at a new address if you made it larger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650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stdlib.h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" y="2927684"/>
            <a:ext cx="7986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Include this library to use </a:t>
            </a:r>
            <a:r>
              <a:rPr lang="en-US" sz="3200" dirty="0" err="1" smtClean="0"/>
              <a:t>malloc</a:t>
            </a:r>
            <a:r>
              <a:rPr lang="en-US" sz="3200" dirty="0" smtClean="0"/>
              <a:t>, </a:t>
            </a:r>
            <a:r>
              <a:rPr lang="en-US" sz="3200" dirty="0" err="1" smtClean="0"/>
              <a:t>realloc</a:t>
            </a:r>
            <a:r>
              <a:rPr lang="en-US" sz="3200" dirty="0" smtClean="0"/>
              <a:t>, and </a:t>
            </a:r>
            <a:r>
              <a:rPr lang="en-US" sz="3200" dirty="0" err="1" smtClean="0"/>
              <a:t>calloc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68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Structures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737361"/>
            <a:ext cx="903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Structures are a nice way to bring certain related items together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6316" y="2197252"/>
            <a:ext cx="79007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/>
                <a:cs typeface="Courier New"/>
              </a:rPr>
              <a:t>struct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database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{</a:t>
            </a: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id_number</a:t>
            </a:r>
            <a:r>
              <a:rPr lang="en-US" sz="2000" dirty="0">
                <a:latin typeface="Courier New"/>
                <a:cs typeface="Courier New"/>
              </a:rPr>
              <a:t>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age;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float salary;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main()</a:t>
            </a:r>
          </a:p>
          <a:p>
            <a:r>
              <a:rPr lang="en-US" sz="2000" dirty="0">
                <a:latin typeface="Courier New"/>
                <a:cs typeface="Courier New"/>
              </a:rPr>
              <a:t>{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struct</a:t>
            </a:r>
            <a:r>
              <a:rPr lang="en-US" sz="2000" dirty="0" smtClean="0">
                <a:latin typeface="Courier New"/>
                <a:cs typeface="Courier New"/>
              </a:rPr>
              <a:t> database </a:t>
            </a:r>
            <a:r>
              <a:rPr lang="en-US" sz="2000" dirty="0">
                <a:latin typeface="Courier New"/>
                <a:cs typeface="Courier New"/>
              </a:rPr>
              <a:t>employee</a:t>
            </a:r>
            <a:r>
              <a:rPr lang="en-US" sz="2000" dirty="0" smtClean="0">
                <a:latin typeface="Courier New"/>
                <a:cs typeface="Courier New"/>
              </a:rPr>
              <a:t>; //an object 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employee.age</a:t>
            </a:r>
            <a:r>
              <a:rPr lang="en-US" sz="2000" dirty="0">
                <a:latin typeface="Courier New"/>
                <a:cs typeface="Courier New"/>
              </a:rPr>
              <a:t> = 22;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employee.id_number</a:t>
            </a:r>
            <a:r>
              <a:rPr lang="en-US" sz="2000" dirty="0">
                <a:latin typeface="Courier New"/>
                <a:cs typeface="Courier New"/>
              </a:rPr>
              <a:t> = 1;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employee.salary</a:t>
            </a:r>
            <a:r>
              <a:rPr lang="en-US" sz="2000" dirty="0">
                <a:latin typeface="Courier New"/>
                <a:cs typeface="Courier New"/>
              </a:rPr>
              <a:t> = 12000.21;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6780" y="3151662"/>
            <a:ext cx="363721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 objects access members using dot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2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 (Important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0632" y="1898316"/>
            <a:ext cx="8702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Declare a structure called </a:t>
            </a:r>
            <a:r>
              <a:rPr lang="en-US" dirty="0" smtClean="0">
                <a:latin typeface="Courier"/>
                <a:cs typeface="Courier"/>
              </a:rPr>
              <a:t>board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contains: a double character pointer </a:t>
            </a:r>
            <a:r>
              <a:rPr lang="en-US" dirty="0">
                <a:latin typeface="Courier"/>
                <a:cs typeface="Courier"/>
              </a:rPr>
              <a:t>matrix</a:t>
            </a:r>
            <a:r>
              <a:rPr lang="en-US" dirty="0" smtClean="0"/>
              <a:t>,  </a:t>
            </a:r>
            <a:r>
              <a:rPr lang="en-US" dirty="0"/>
              <a:t>two integer variables </a:t>
            </a:r>
            <a:r>
              <a:rPr lang="en-US" dirty="0">
                <a:latin typeface="Courier"/>
                <a:cs typeface="Courier"/>
              </a:rPr>
              <a:t>height</a:t>
            </a:r>
            <a:r>
              <a:rPr lang="en-US" dirty="0"/>
              <a:t> and </a:t>
            </a:r>
            <a:r>
              <a:rPr lang="en-US" dirty="0">
                <a:latin typeface="Courier"/>
                <a:cs typeface="Courier"/>
              </a:rPr>
              <a:t>width</a:t>
            </a:r>
            <a:r>
              <a:rPr lang="en-US" dirty="0"/>
              <a:t> denoting the number of rows and columns in the matrix</a:t>
            </a:r>
            <a:r>
              <a:rPr lang="en-US" dirty="0" smtClean="0"/>
              <a:t>. </a:t>
            </a:r>
            <a:r>
              <a:rPr lang="en-US" dirty="0"/>
              <a:t>Inside main, </a:t>
            </a:r>
            <a:r>
              <a:rPr lang="en-US" dirty="0" smtClean="0"/>
              <a:t>do the following: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 structure object called </a:t>
            </a:r>
            <a:r>
              <a:rPr lang="en-US" dirty="0" err="1" smtClean="0">
                <a:latin typeface="Courier"/>
                <a:cs typeface="Courier"/>
              </a:rPr>
              <a:t>myboard</a:t>
            </a:r>
            <a:r>
              <a:rPr lang="en-US" dirty="0" smtClean="0"/>
              <a:t>, initialize </a:t>
            </a:r>
            <a:r>
              <a:rPr lang="en-US" dirty="0" smtClean="0">
                <a:latin typeface="Courier"/>
                <a:cs typeface="Courier"/>
              </a:rPr>
              <a:t>matrix</a:t>
            </a:r>
            <a:r>
              <a:rPr lang="en-US" dirty="0" smtClean="0"/>
              <a:t> to NULL, set </a:t>
            </a:r>
            <a:r>
              <a:rPr lang="en-US" dirty="0" smtClean="0">
                <a:latin typeface="Courier"/>
                <a:cs typeface="Courier"/>
              </a:rPr>
              <a:t>height</a:t>
            </a:r>
            <a:r>
              <a:rPr lang="en-US" dirty="0" smtClean="0"/>
              <a:t> to 7 and </a:t>
            </a:r>
            <a:r>
              <a:rPr lang="en-US" dirty="0" smtClean="0">
                <a:latin typeface="Courier"/>
                <a:cs typeface="Courier"/>
              </a:rPr>
              <a:t>width</a:t>
            </a:r>
            <a:r>
              <a:rPr lang="en-US" dirty="0" smtClean="0"/>
              <a:t> to 7. </a:t>
            </a:r>
          </a:p>
          <a:p>
            <a:pPr marL="457200" indent="-457200">
              <a:buAutoNum type="arabicPeriod"/>
            </a:pPr>
            <a:r>
              <a:rPr lang="en-US" dirty="0" smtClean="0"/>
              <a:t>Dynamically allocate </a:t>
            </a:r>
            <a:r>
              <a:rPr lang="en-US" dirty="0">
                <a:latin typeface="Courier"/>
                <a:cs typeface="Courier"/>
              </a:rPr>
              <a:t>matrix</a:t>
            </a:r>
            <a:r>
              <a:rPr lang="en-US" dirty="0" smtClean="0"/>
              <a:t> to hold </a:t>
            </a:r>
            <a:r>
              <a:rPr lang="en-US" dirty="0">
                <a:latin typeface="Courier"/>
                <a:cs typeface="Courier"/>
              </a:rPr>
              <a:t>height x width </a:t>
            </a:r>
            <a:r>
              <a:rPr lang="en-US" dirty="0" smtClean="0"/>
              <a:t>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9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3061"/>
            <a:ext cx="7543800" cy="3566160"/>
          </a:xfrm>
        </p:spPr>
        <p:txBody>
          <a:bodyPr/>
          <a:lstStyle/>
          <a:p>
            <a:r>
              <a:rPr lang="en-US" dirty="0" smtClean="0"/>
              <a:t>Please read Lab 4 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2D array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369" y="1863940"/>
            <a:ext cx="897063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//Assume a is dynamically allocated 2D array</a:t>
            </a:r>
          </a:p>
          <a:p>
            <a:r>
              <a:rPr lang="en-US" dirty="0" smtClean="0">
                <a:latin typeface="Courier"/>
                <a:cs typeface="Courier"/>
              </a:rPr>
              <a:t>update(a,5,5); //name of array is starting </a:t>
            </a:r>
            <a:r>
              <a:rPr lang="en-US" dirty="0" err="1" smtClean="0">
                <a:latin typeface="Courier"/>
                <a:cs typeface="Courier"/>
              </a:rPr>
              <a:t>addr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height,int</a:t>
            </a:r>
            <a:r>
              <a:rPr lang="en-US" dirty="0" smtClean="0">
                <a:latin typeface="Courier"/>
                <a:cs typeface="Courier"/>
              </a:rPr>
              <a:t> width) {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=0,j=0;</a:t>
            </a:r>
          </a:p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height;i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for(j=0;j&lt;</a:t>
            </a:r>
            <a:r>
              <a:rPr lang="en-US" dirty="0" err="1" smtClean="0">
                <a:latin typeface="Courier"/>
                <a:cs typeface="Courier"/>
              </a:rPr>
              <a:t>width;j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][j]++;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9353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685" y="2116788"/>
            <a:ext cx="7979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Problem 2. Traverse the 2D </a:t>
            </a:r>
            <a:r>
              <a:rPr lang="en-US" dirty="0" smtClean="0">
                <a:latin typeface="Courier"/>
                <a:cs typeface="Courier"/>
              </a:rPr>
              <a:t>matrix</a:t>
            </a:r>
            <a:r>
              <a:rPr lang="en-US" dirty="0" smtClean="0"/>
              <a:t> of dimensions </a:t>
            </a:r>
            <a:r>
              <a:rPr lang="en-US" dirty="0">
                <a:latin typeface="Courier"/>
                <a:cs typeface="Courier"/>
              </a:rPr>
              <a:t>heigh</a:t>
            </a:r>
            <a:r>
              <a:rPr lang="en-US" dirty="0" smtClean="0">
                <a:latin typeface="Courier"/>
                <a:cs typeface="Courier"/>
              </a:rPr>
              <a:t>t</a:t>
            </a:r>
            <a:r>
              <a:rPr lang="en-US" dirty="0" smtClean="0"/>
              <a:t> (rows) and </a:t>
            </a:r>
            <a:r>
              <a:rPr lang="en-US" dirty="0">
                <a:latin typeface="Courier"/>
                <a:cs typeface="Courier"/>
              </a:rPr>
              <a:t>width</a:t>
            </a:r>
            <a:r>
              <a:rPr lang="en-US" dirty="0" smtClean="0"/>
              <a:t> (columns). Find the first instance of small letter ‘e’. Obtain all the letters starting from ‘e’ placed diagonally downwards in this matrix. Store the letters in a 1D array, </a:t>
            </a:r>
            <a:r>
              <a:rPr lang="en-US" dirty="0">
                <a:latin typeface="Courier"/>
                <a:cs typeface="Courier"/>
              </a:rPr>
              <a:t>buffer</a:t>
            </a:r>
            <a:r>
              <a:rPr lang="en-US" dirty="0" smtClean="0"/>
              <a:t>. Make sure that buffer is of large enough size to contain all of the letters.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3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free() </a:t>
            </a:r>
            <a:r>
              <a:rPr lang="en-US" dirty="0" smtClean="0"/>
              <a:t>to free the Allocated space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2213332"/>
            <a:ext cx="697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free(variable name);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804" y="3058620"/>
            <a:ext cx="772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to free all of the variables </a:t>
            </a:r>
            <a:r>
              <a:rPr lang="en-US" dirty="0" err="1" smtClean="0"/>
              <a:t>malloc’ed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5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 </a:t>
            </a:r>
            <a:r>
              <a:rPr lang="mr-IN" dirty="0" smtClean="0"/>
              <a:t>–</a:t>
            </a:r>
            <a:r>
              <a:rPr lang="en-US" dirty="0" smtClean="0"/>
              <a:t> Free a 2D array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18" y="2293965"/>
            <a:ext cx="81113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free() </a:t>
            </a:r>
            <a:r>
              <a:rPr lang="en-US" dirty="0" smtClean="0"/>
              <a:t>is actually a reverse operation of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 smtClean="0"/>
              <a:t>. The steps you use for </a:t>
            </a:r>
            <a:r>
              <a:rPr lang="en-US" dirty="0">
                <a:latin typeface="Courier"/>
                <a:cs typeface="Courier"/>
              </a:rPr>
              <a:t>free</a:t>
            </a:r>
            <a:r>
              <a:rPr lang="en-US" dirty="0" smtClean="0"/>
              <a:t> is opposite of the steps for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 smtClean="0"/>
              <a:t>. Free a dynamically allocated 2D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There is no such thing as a “string” in C!</a:t>
            </a:r>
          </a:p>
          <a:p>
            <a:r>
              <a:rPr lang="en-US" sz="2800" dirty="0" smtClean="0"/>
              <a:t>What do you get? </a:t>
            </a:r>
            <a:r>
              <a:rPr lang="en-US" sz="2800" b="1" dirty="0" smtClean="0"/>
              <a:t>An array of characters</a:t>
            </a:r>
          </a:p>
          <a:p>
            <a:pPr lvl="1"/>
            <a:r>
              <a:rPr lang="en-US" sz="2400" dirty="0" smtClean="0"/>
              <a:t>Terminated </a:t>
            </a:r>
            <a:r>
              <a:rPr lang="en-US" sz="2400" dirty="0"/>
              <a:t>by the null character </a:t>
            </a:r>
            <a:r>
              <a:rPr lang="en-US" sz="2400" dirty="0" smtClean="0">
                <a:latin typeface="Courier New"/>
                <a:cs typeface="Courier New"/>
              </a:rPr>
              <a:t>'\0'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800" dirty="0"/>
              <a:t>Must manipulate element by element…</a:t>
            </a:r>
          </a:p>
          <a:p>
            <a:pPr lvl="1"/>
            <a:r>
              <a:rPr lang="en-US" sz="2400" dirty="0"/>
              <a:t>Not enough room in the array?  Need a bigger array</a:t>
            </a:r>
          </a:p>
        </p:txBody>
      </p:sp>
    </p:spTree>
    <p:extLst>
      <p:ext uri="{BB962C8B-B14F-4D97-AF65-F5344CB8AC3E}">
        <p14:creationId xmlns:p14="http://schemas.microsoft.com/office/powerpoint/2010/main" val="345378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544" y="1877661"/>
            <a:ext cx="7076747" cy="1647837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char phrase[]="Math";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02385" y="5933607"/>
            <a:ext cx="984019" cy="365125"/>
          </a:xfrm>
        </p:spPr>
        <p:txBody>
          <a:bodyPr/>
          <a:lstStyle/>
          <a:p>
            <a:fld id="{4653811A-09ED-8846-B6C1-183130DD34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2781" y="2625156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2780" y="2293454"/>
            <a:ext cx="139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7018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615492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543966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472440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400914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</a:p>
        </p:txBody>
      </p:sp>
      <p:cxnSp>
        <p:nvCxnSpPr>
          <p:cNvPr id="16" name="Straight Arrow Connector 15"/>
          <p:cNvCxnSpPr>
            <a:endCxn id="17" idx="0"/>
          </p:cNvCxnSpPr>
          <p:nvPr/>
        </p:nvCxnSpPr>
        <p:spPr>
          <a:xfrm rot="16200000" flipH="1">
            <a:off x="2554261" y="3155958"/>
            <a:ext cx="729751" cy="464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87017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phrase[0]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15492" y="3751464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phrase[1]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3967" y="3751464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phrase[2]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2442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phrase[3]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00917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phrase[4]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687017" y="5449387"/>
            <a:ext cx="371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Null terminator character </a:t>
            </a:r>
            <a:br>
              <a:rPr lang="en-US" dirty="0" smtClean="0"/>
            </a:br>
            <a:r>
              <a:rPr lang="en-US" dirty="0" smtClean="0"/>
              <a:t>(End of string)</a:t>
            </a:r>
            <a:endParaRPr lang="en-US" dirty="0"/>
          </a:p>
        </p:txBody>
      </p:sp>
      <p:cxnSp>
        <p:nvCxnSpPr>
          <p:cNvPr id="27" name="Shape 26"/>
          <p:cNvCxnSpPr>
            <a:stCxn id="25" idx="3"/>
            <a:endCxn id="11" idx="2"/>
          </p:cNvCxnSpPr>
          <p:nvPr/>
        </p:nvCxnSpPr>
        <p:spPr>
          <a:xfrm flipV="1">
            <a:off x="6400914" y="4985000"/>
            <a:ext cx="464237" cy="78755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34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Characters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1647837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char phrase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[8]</a:t>
            </a:r>
            <a:r>
              <a:rPr lang="en-US" dirty="0" smtClean="0">
                <a:latin typeface="Courier New"/>
                <a:cs typeface="Courier New"/>
              </a:rPr>
              <a:t>="Math";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53029" y="300429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1626" y="2562054"/>
            <a:ext cx="175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17266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45740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74214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102688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31162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9636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13" name="Rectangle 12"/>
          <p:cNvSpPr/>
          <p:nvPr/>
        </p:nvSpPr>
        <p:spPr>
          <a:xfrm>
            <a:off x="6888110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14" name="Rectangle 13"/>
          <p:cNvSpPr/>
          <p:nvPr/>
        </p:nvSpPr>
        <p:spPr>
          <a:xfrm>
            <a:off x="7816584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cxnSp>
        <p:nvCxnSpPr>
          <p:cNvPr id="16" name="Straight Arrow Connector 15"/>
          <p:cNvCxnSpPr>
            <a:endCxn id="17" idx="0"/>
          </p:cNvCxnSpPr>
          <p:nvPr/>
        </p:nvCxnSpPr>
        <p:spPr>
          <a:xfrm rot="16200000" flipH="1">
            <a:off x="1184509" y="3535101"/>
            <a:ext cx="729751" cy="464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7265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phrase[0]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45740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phrase[1]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74215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phrase[2]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02690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phrase[3]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31165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phrase[4]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59640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phrase[5]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88115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phrase[6]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2221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phrase[7]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01626" y="5507775"/>
            <a:ext cx="8243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/>
                <a:cs typeface="Courier New"/>
              </a:rPr>
              <a:t>printf</a:t>
            </a:r>
            <a:r>
              <a:rPr lang="en-US" sz="2400" dirty="0" smtClean="0">
                <a:latin typeface="Courier New"/>
                <a:cs typeface="Courier New"/>
              </a:rPr>
              <a:t>("%s\n", phrase);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Prints until it reaches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						the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\0</a:t>
            </a:r>
            <a:r>
              <a:rPr lang="en-US" sz="2400" b="1" dirty="0" smtClean="0">
                <a:solidFill>
                  <a:srgbClr val="FF0000"/>
                </a:solidFill>
              </a:rPr>
              <a:t> character!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6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Library for Character Arrays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urier New"/>
                <a:cs typeface="Courier New"/>
              </a:rPr>
              <a:t>#include &lt;</a:t>
            </a:r>
            <a:r>
              <a:rPr lang="en-US" sz="3200" b="1" dirty="0" err="1" smtClean="0">
                <a:latin typeface="Courier New"/>
                <a:cs typeface="Courier New"/>
              </a:rPr>
              <a:t>string.h</a:t>
            </a:r>
            <a:r>
              <a:rPr lang="en-US" sz="3200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3200" dirty="0" smtClean="0"/>
              <a:t>Useful functions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strcpy</a:t>
            </a:r>
            <a:endParaRPr lang="en-US" sz="2800" dirty="0" smtClean="0"/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strcmp</a:t>
            </a:r>
            <a:r>
              <a:rPr lang="en-US" sz="2800" dirty="0" smtClean="0"/>
              <a:t> – Google it!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strlen</a:t>
            </a:r>
            <a:r>
              <a:rPr lang="en-US" sz="2800" dirty="0" smtClean="0"/>
              <a:t> – Google it!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56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1"/>
            <a:ext cx="7076747" cy="16037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char phrase1[] = "Math";</a:t>
            </a:r>
          </a:p>
          <a:p>
            <a:r>
              <a:rPr lang="en-US" dirty="0" smtClean="0">
                <a:latin typeface="Courier New"/>
                <a:cs typeface="Courier New"/>
              </a:rPr>
              <a:t>char phrase2[8];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strcpy(phrase2, phrase1);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80" y="4069052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77099" y="3653733"/>
            <a:ext cx="168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1628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20102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48576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077050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05524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464237" y="4544640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16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phrase1[0]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20102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phrase1[1]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48577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phrase1[2]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7052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phrase1[3]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55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phrase1[4]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94780" y="5604090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-132484" y="5130246"/>
            <a:ext cx="155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9162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222010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i="1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14857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i="1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077050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i="1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5005524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3399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34" name="Rectangle 33"/>
          <p:cNvSpPr/>
          <p:nvPr/>
        </p:nvSpPr>
        <p:spPr>
          <a:xfrm>
            <a:off x="686247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35" name="Rectangle 34"/>
          <p:cNvSpPr/>
          <p:nvPr/>
        </p:nvSpPr>
        <p:spPr>
          <a:xfrm>
            <a:off x="779094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>
          <a:xfrm>
            <a:off x="464237" y="6079678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16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phrase2[0]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220102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phrase2[1]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1485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phrase2[2]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07705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phrase2[3]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55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phrase2[4]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93400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phrase2[5]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8624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phrase2[6]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816583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phrase2[7]</a:t>
            </a:r>
            <a:endParaRPr lang="en-US" sz="1200" dirty="0"/>
          </a:p>
        </p:txBody>
      </p:sp>
      <p:sp>
        <p:nvSpPr>
          <p:cNvPr id="46" name="Down Arrow 45"/>
          <p:cNvSpPr/>
          <p:nvPr/>
        </p:nvSpPr>
        <p:spPr>
          <a:xfrm>
            <a:off x="1649190" y="4969394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2550360" y="4967905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3488692" y="495759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417546" y="494398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365357" y="494398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124370" cy="4524102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3200" dirty="0" smtClean="0"/>
              <a:t> Pointer basics  </a:t>
            </a:r>
          </a:p>
          <a:p>
            <a:pPr>
              <a:buFont typeface="Courier New"/>
              <a:buChar char="o"/>
            </a:pPr>
            <a:r>
              <a:rPr lang="en-US" sz="3200" dirty="0" smtClean="0"/>
              <a:t>Pointers and multi-dimensional arrays</a:t>
            </a:r>
          </a:p>
          <a:p>
            <a:pPr lvl="1">
              <a:buFont typeface="Courier New"/>
              <a:buChar char="o"/>
            </a:pPr>
            <a:r>
              <a:rPr lang="en-US" sz="2800" dirty="0"/>
              <a:t> </a:t>
            </a:r>
            <a:r>
              <a:rPr lang="en-US" sz="2800" dirty="0" err="1" smtClean="0">
                <a:latin typeface="Courier"/>
                <a:cs typeface="Courier"/>
              </a:rPr>
              <a:t>malloc</a:t>
            </a:r>
            <a:r>
              <a:rPr lang="en-US" sz="2800" dirty="0" smtClean="0">
                <a:latin typeface="Courier"/>
                <a:cs typeface="Courier"/>
              </a:rPr>
              <a:t>, </a:t>
            </a:r>
            <a:r>
              <a:rPr lang="en-US" sz="2800" dirty="0" err="1" smtClean="0">
                <a:latin typeface="Courier"/>
                <a:cs typeface="Courier"/>
              </a:rPr>
              <a:t>calloc</a:t>
            </a:r>
            <a:r>
              <a:rPr lang="en-US" sz="2800" dirty="0" smtClean="0">
                <a:latin typeface="Courier"/>
                <a:cs typeface="Courier"/>
              </a:rPr>
              <a:t>, free</a:t>
            </a:r>
          </a:p>
          <a:p>
            <a:pPr>
              <a:buFont typeface="Courier New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2D array manipulation for Lab 4 </a:t>
            </a:r>
          </a:p>
          <a:p>
            <a:pPr>
              <a:buFont typeface="Courier New"/>
              <a:buChar char="o"/>
            </a:pPr>
            <a:r>
              <a:rPr lang="en-US" sz="3000" dirty="0" smtClean="0">
                <a:latin typeface="Arial"/>
                <a:cs typeface="Arial"/>
              </a:rPr>
              <a:t> Strings in C</a:t>
            </a:r>
          </a:p>
          <a:p>
            <a:pPr>
              <a:buFont typeface="Courier New"/>
              <a:buChar char="o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666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1"/>
            <a:ext cx="7076747" cy="16037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char phrase1[8] = “Comp”;</a:t>
            </a:r>
          </a:p>
          <a:p>
            <a:r>
              <a:rPr lang="en-US" dirty="0" smtClean="0">
                <a:latin typeface="Courier New"/>
                <a:cs typeface="Courier New"/>
              </a:rPr>
              <a:t>char phrase2[] = “</a:t>
            </a:r>
            <a:r>
              <a:rPr lang="en-US" dirty="0" err="1" smtClean="0">
                <a:latin typeface="Courier New"/>
                <a:cs typeface="Courier New"/>
              </a:rPr>
              <a:t>Sci</a:t>
            </a:r>
            <a:r>
              <a:rPr lang="en-US" dirty="0" smtClean="0">
                <a:latin typeface="Courier New"/>
                <a:cs typeface="Courier New"/>
              </a:rPr>
              <a:t>”;</a:t>
            </a:r>
          </a:p>
          <a:p>
            <a:r>
              <a:rPr lang="en-US" b="1" dirty="0" smtClean="0">
                <a:solidFill>
                  <a:srgbClr val="528A02"/>
                </a:solidFill>
                <a:latin typeface="Courier New"/>
                <a:cs typeface="Courier New"/>
              </a:rPr>
              <a:t>strcat(phrase1, phrase2);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94780" y="4069052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779" y="3737350"/>
            <a:ext cx="134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1628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20102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48576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077050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05524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464237" y="4544640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16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phrase1[0]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20102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phrase1[1]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48577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phrase1[2]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7052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phrase1[3]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55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phrase1[4]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94780" y="5604090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4780" y="5272388"/>
            <a:ext cx="13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9162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2010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4857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77050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>
          <a:xfrm>
            <a:off x="464237" y="6079678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16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phrase2[0]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220102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phrase2[1]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1485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phrase2[2]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07705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phrase2[3]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5933992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46" name="Rectangle 45"/>
          <p:cNvSpPr/>
          <p:nvPr/>
        </p:nvSpPr>
        <p:spPr>
          <a:xfrm>
            <a:off x="6862466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</a:t>
            </a:r>
            <a:endParaRPr lang="en-US" sz="3200" dirty="0"/>
          </a:p>
        </p:txBody>
      </p:sp>
      <p:sp>
        <p:nvSpPr>
          <p:cNvPr id="47" name="Rectangle 46"/>
          <p:cNvSpPr/>
          <p:nvPr/>
        </p:nvSpPr>
        <p:spPr>
          <a:xfrm>
            <a:off x="7790940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996" y="376425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phrase1[5]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862471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phrase1[6]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81657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phrase1[7]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1781503" y="4748975"/>
            <a:ext cx="3416195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742933" y="4748975"/>
            <a:ext cx="3490036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714166" y="4748975"/>
            <a:ext cx="3425999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51726" y="5133889"/>
            <a:ext cx="33922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You cannot do this: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phrase2=</a:t>
            </a:r>
            <a:b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phrase1+phrase2;</a:t>
            </a:r>
            <a:endParaRPr lang="en-US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4045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Participation: String Reversal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876" y="2195187"/>
            <a:ext cx="88461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 character string called </a:t>
            </a:r>
            <a:r>
              <a:rPr lang="en-US" dirty="0" smtClean="0">
                <a:latin typeface="Courier"/>
                <a:cs typeface="Courier"/>
              </a:rPr>
              <a:t>word</a:t>
            </a:r>
            <a:r>
              <a:rPr lang="en-US" dirty="0" smtClean="0"/>
              <a:t>. Reverse this string (you can use another character buffer to store the reverse string). For the matrix (note it was part of a structure) in Problem 3, write a C snippet to check if this reverse string is placed horizontally anywhere in the matrix. Feel free to use string functions.</a:t>
            </a:r>
          </a:p>
          <a:p>
            <a:endParaRPr lang="en-US" dirty="0"/>
          </a:p>
          <a:p>
            <a:r>
              <a:rPr lang="en-US" dirty="0" smtClean="0"/>
              <a:t>For example, if the word is: elephant, then check if </a:t>
            </a:r>
          </a:p>
          <a:p>
            <a:r>
              <a:rPr lang="en-US" dirty="0" err="1" smtClean="0"/>
              <a:t>tnahpele</a:t>
            </a:r>
            <a:r>
              <a:rPr lang="en-US" dirty="0" smtClean="0"/>
              <a:t> is in the matrix.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1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0586" y="2163827"/>
            <a:ext cx="832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586" y="2659400"/>
            <a:ext cx="832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Structures and Pointers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93"/>
            <a:ext cx="8862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Pointers</a:t>
            </a:r>
            <a:r>
              <a:rPr lang="en-US" dirty="0"/>
              <a:t> are special variables that hold/store memory addresses of other variables.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5631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a pointer, say </a:t>
            </a:r>
            <a:r>
              <a:rPr lang="en-US" dirty="0" err="1"/>
              <a:t>iptr</a:t>
            </a:r>
            <a:r>
              <a:rPr lang="en-US" dirty="0"/>
              <a:t>, holds the address of an integer variable, say </a:t>
            </a:r>
            <a:r>
              <a:rPr lang="en-US" dirty="0" err="1"/>
              <a:t>ivar</a:t>
            </a:r>
            <a:r>
              <a:rPr lang="en-US" dirty="0"/>
              <a:t>, then we say: “</a:t>
            </a:r>
            <a:r>
              <a:rPr lang="en-US" dirty="0" err="1"/>
              <a:t>iptr</a:t>
            </a:r>
            <a:r>
              <a:rPr lang="en-US" dirty="0"/>
              <a:t> is an integer pointer that points to </a:t>
            </a:r>
            <a:r>
              <a:rPr lang="en-US" dirty="0" err="1"/>
              <a:t>ivar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r>
              <a:rPr lang="en-US" dirty="0" smtClean="0">
                <a:latin typeface="Courier"/>
                <a:cs typeface="Courier"/>
              </a:rPr>
              <a:t>=45;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 = &amp;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r>
              <a:rPr lang="en-US" dirty="0" smtClean="0">
                <a:latin typeface="Courier"/>
                <a:cs typeface="Courier"/>
              </a:rPr>
              <a:t>; //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 points to 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8257" y="2765029"/>
            <a:ext cx="846605" cy="608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51" y="2765029"/>
            <a:ext cx="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ivar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585" y="3373600"/>
            <a:ext cx="2116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 65536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3702" y="2785131"/>
            <a:ext cx="998454" cy="608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65536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7096" y="2785131"/>
            <a:ext cx="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iptr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1030" y="3393702"/>
            <a:ext cx="2116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 65520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39685" y="4249368"/>
            <a:ext cx="928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‘&amp;’ is ‘address of variable’ operator. For example, </a:t>
            </a:r>
            <a:r>
              <a:rPr lang="en-US" dirty="0">
                <a:latin typeface="Courier"/>
                <a:cs typeface="Courier"/>
              </a:rPr>
              <a:t>&amp;</a:t>
            </a:r>
            <a:r>
              <a:rPr lang="en-US" dirty="0" err="1">
                <a:latin typeface="Courier"/>
                <a:cs typeface="Courier"/>
              </a:rPr>
              <a:t>ivar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translates to: “address of variable </a:t>
            </a:r>
            <a:r>
              <a:rPr lang="en-US" dirty="0" err="1"/>
              <a:t>ivar</a:t>
            </a:r>
            <a:r>
              <a:rPr lang="en-US" dirty="0"/>
              <a:t>”.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46024" y="5395970"/>
            <a:ext cx="8908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‘*’ is ‘value at address </a:t>
            </a:r>
            <a:r>
              <a:rPr lang="en-US" dirty="0" smtClean="0"/>
              <a:t>stored in </a:t>
            </a:r>
            <a:r>
              <a:rPr lang="en-US" dirty="0"/>
              <a:t>pointer’ operator. For example,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translates to: “value at address </a:t>
            </a:r>
            <a:r>
              <a:rPr lang="en-US" dirty="0" smtClean="0"/>
              <a:t>stored in </a:t>
            </a:r>
            <a:r>
              <a:rPr lang="en-US" dirty="0"/>
              <a:t>pointer </a:t>
            </a:r>
            <a:r>
              <a:rPr lang="en-US" dirty="0" err="1"/>
              <a:t>iptr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76793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912857"/>
            <a:ext cx="88496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pointer declaration: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; //an integer pointer that will point to an </a:t>
            </a:r>
            <a:r>
              <a:rPr lang="en-US" dirty="0" smtClean="0">
                <a:latin typeface="Courier"/>
                <a:cs typeface="Courier"/>
              </a:rPr>
              <a:t>integer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</a:t>
            </a:r>
            <a:r>
              <a:rPr lang="en-US" dirty="0" err="1">
                <a:latin typeface="Courier"/>
                <a:cs typeface="Courier"/>
              </a:rPr>
              <a:t>dptr</a:t>
            </a:r>
            <a:r>
              <a:rPr lang="en-US" dirty="0">
                <a:latin typeface="Courier"/>
                <a:cs typeface="Courier"/>
              </a:rPr>
              <a:t>; //A double pointer that will point to an integer </a:t>
            </a:r>
            <a:r>
              <a:rPr lang="en-US" dirty="0" smtClean="0">
                <a:latin typeface="Courier"/>
                <a:cs typeface="Courier"/>
              </a:rPr>
              <a:t>pointer</a:t>
            </a: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***</a:t>
            </a:r>
            <a:r>
              <a:rPr lang="en-US" dirty="0" err="1">
                <a:latin typeface="Courier"/>
                <a:cs typeface="Courier"/>
              </a:rPr>
              <a:t>tptr</a:t>
            </a:r>
            <a:r>
              <a:rPr lang="en-US" dirty="0">
                <a:latin typeface="Courier"/>
                <a:cs typeface="Courier"/>
              </a:rPr>
              <a:t>; //A triple pointer pointing to a double pointer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****</a:t>
            </a:r>
            <a:r>
              <a:rPr lang="en-US" dirty="0" err="1">
                <a:latin typeface="Courier"/>
                <a:cs typeface="Courier"/>
              </a:rPr>
              <a:t>quadptr</a:t>
            </a:r>
            <a:r>
              <a:rPr lang="en-US" dirty="0">
                <a:latin typeface="Courier"/>
                <a:cs typeface="Courier"/>
              </a:rPr>
              <a:t> //</a:t>
            </a:r>
            <a:r>
              <a:rPr lang="en-US" dirty="0"/>
              <a:t>___________________________________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8090" y="119068"/>
            <a:ext cx="486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have a ‘multiple’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4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03406"/>
              </p:ext>
            </p:extLst>
          </p:nvPr>
        </p:nvGraphicFramePr>
        <p:xfrm>
          <a:off x="198021" y="2400914"/>
          <a:ext cx="10914390" cy="443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626100" imgH="2286000" progId="Word.Document.12">
                  <p:embed/>
                </p:oleObj>
              </mc:Choice>
              <mc:Fallback>
                <p:oleObj name="Document" r:id="rId3" imgW="5626100" imgH="228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21" y="2400914"/>
                        <a:ext cx="10914390" cy="443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72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2175"/>
              </p:ext>
            </p:extLst>
          </p:nvPr>
        </p:nvGraphicFramePr>
        <p:xfrm>
          <a:off x="85345" y="1692001"/>
          <a:ext cx="9058655" cy="478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626100" imgH="2971800" progId="Word.Document.12">
                  <p:embed/>
                </p:oleObj>
              </mc:Choice>
              <mc:Fallback>
                <p:oleObj name="Document" r:id="rId3" imgW="56261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345" y="1692001"/>
                        <a:ext cx="9058655" cy="478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63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2357" y="1862509"/>
            <a:ext cx="8241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Only addition and subtraction are allowed with pointers.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531" y="2644170"/>
            <a:ext cx="8214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pointers </a:t>
            </a:r>
            <a:r>
              <a:rPr lang="en-US" dirty="0"/>
              <a:t>increase and decrease by the length of the data-type they point to.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880" y="3756025"/>
            <a:ext cx="842636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Example: If an integer pointer, 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/>
              <a:t> holds address 32, then after the expression 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++</a:t>
            </a:r>
            <a:r>
              <a:rPr lang="en-US" dirty="0"/>
              <a:t>,</a:t>
            </a:r>
          </a:p>
          <a:p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will hold 36 (assuming integer is 4 bytes).</a:t>
            </a:r>
          </a:p>
        </p:txBody>
      </p:sp>
    </p:spTree>
    <p:extLst>
      <p:ext uri="{BB962C8B-B14F-4D97-AF65-F5344CB8AC3E}">
        <p14:creationId xmlns:p14="http://schemas.microsoft.com/office/powerpoint/2010/main" val="6436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traversing 1-D array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93106"/>
            <a:ext cx="4828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/>
                <a:cs typeface="Courier New"/>
              </a:rPr>
              <a:t>for (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=0;i&lt;</a:t>
            </a:r>
            <a:r>
              <a:rPr lang="en-US" sz="2200" dirty="0" err="1" smtClean="0">
                <a:latin typeface="Courier New"/>
                <a:cs typeface="Courier New"/>
              </a:rPr>
              <a:t>arraysize;i</a:t>
            </a:r>
            <a:r>
              <a:rPr lang="en-US" sz="22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smtClean="0">
                <a:latin typeface="Courier New"/>
                <a:cs typeface="Courier New"/>
              </a:rPr>
              <a:t>*(</a:t>
            </a:r>
            <a:r>
              <a:rPr lang="en-US" sz="2200" dirty="0" err="1" smtClean="0">
                <a:latin typeface="Courier New"/>
                <a:cs typeface="Courier New"/>
              </a:rPr>
              <a:t>array+i</a:t>
            </a:r>
            <a:r>
              <a:rPr lang="en-US" sz="2200" dirty="0" smtClean="0">
                <a:latin typeface="Courier New"/>
                <a:cs typeface="Courier New"/>
              </a:rPr>
              <a:t>)=*(</a:t>
            </a:r>
            <a:r>
              <a:rPr lang="en-US" sz="2200" dirty="0" err="1" smtClean="0">
                <a:latin typeface="Courier New"/>
                <a:cs typeface="Courier New"/>
              </a:rPr>
              <a:t>array+i</a:t>
            </a:r>
            <a:r>
              <a:rPr lang="en-US" sz="2200" dirty="0" smtClean="0">
                <a:latin typeface="Courier New"/>
                <a:cs typeface="Courier New"/>
              </a:rPr>
              <a:t>)+1;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 smtClean="0">
                <a:latin typeface="Courier New"/>
                <a:cs typeface="Courier New"/>
              </a:rPr>
              <a:t>//iterates through the array and increments contents by 1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198" y="2504387"/>
            <a:ext cx="4828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/>
                <a:cs typeface="Courier New"/>
              </a:rPr>
              <a:t>for (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=0;i&lt;</a:t>
            </a:r>
            <a:r>
              <a:rPr lang="en-US" sz="2200" dirty="0" err="1" smtClean="0">
                <a:latin typeface="Courier New"/>
                <a:cs typeface="Courier New"/>
              </a:rPr>
              <a:t>arraysize;i</a:t>
            </a:r>
            <a:r>
              <a:rPr lang="en-US" sz="22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smtClean="0">
                <a:latin typeface="Courier New"/>
                <a:cs typeface="Courier New"/>
              </a:rPr>
              <a:t>array[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]=array[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]+1;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 smtClean="0">
                <a:latin typeface="Courier New"/>
                <a:cs typeface="Courier New"/>
              </a:rPr>
              <a:t>//iterates through the array and increments contents by 1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198" y="1991348"/>
            <a:ext cx="395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 Method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8722" y="2031441"/>
            <a:ext cx="395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Subscript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26598" y="4914759"/>
            <a:ext cx="280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intuitive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4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24889</TotalTime>
  <Words>1787</Words>
  <Application>Microsoft Macintosh PowerPoint</Application>
  <PresentationFormat>On-screen Show (4:3)</PresentationFormat>
  <Paragraphs>306</Paragraphs>
  <Slides>32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Retrospect</vt:lpstr>
      <vt:lpstr>Document</vt:lpstr>
      <vt:lpstr>Computer Systems and Networks</vt:lpstr>
      <vt:lpstr>Please read Lab 4 Description</vt:lpstr>
      <vt:lpstr>Today’s Class</vt:lpstr>
      <vt:lpstr>PowerPoint Presentation</vt:lpstr>
      <vt:lpstr>PowerPoint Presentation</vt:lpstr>
      <vt:lpstr>Problem 3</vt:lpstr>
      <vt:lpstr>Problem 4</vt:lpstr>
      <vt:lpstr>Pointer Arithmetic</vt:lpstr>
      <vt:lpstr>Two methods of traversing 1-D array</vt:lpstr>
      <vt:lpstr>Pointers and Functions: Call by value vs. Call by reference</vt:lpstr>
      <vt:lpstr>Example: Modify array values using function call</vt:lpstr>
      <vt:lpstr>Malloc – 1D</vt:lpstr>
      <vt:lpstr>Malloc – 2D Allocate 4x5 integers (important for lab 4)?</vt:lpstr>
      <vt:lpstr>Malloc – 3D</vt:lpstr>
      <vt:lpstr>Calloc()</vt:lpstr>
      <vt:lpstr>Realloc()</vt:lpstr>
      <vt:lpstr>#include &lt;stdlib.h&gt;</vt:lpstr>
      <vt:lpstr>C Structures</vt:lpstr>
      <vt:lpstr>Problem 2 (Important for Lab 4)</vt:lpstr>
      <vt:lpstr>Traversing 2D array</vt:lpstr>
      <vt:lpstr>Problem 3 (Useful for Lab 4)</vt:lpstr>
      <vt:lpstr>free() to free the Allocated space</vt:lpstr>
      <vt:lpstr>Problem 4 – Free a 2D array (Useful for Lab 4)</vt:lpstr>
      <vt:lpstr>String Operations</vt:lpstr>
      <vt:lpstr>C Strings</vt:lpstr>
      <vt:lpstr>Arrays of Characters </vt:lpstr>
      <vt:lpstr>Arrays of Characters </vt:lpstr>
      <vt:lpstr>Helpful Library for Character Arrays </vt:lpstr>
      <vt:lpstr>String Copy</vt:lpstr>
      <vt:lpstr>String Concatenation</vt:lpstr>
      <vt:lpstr>In-Class Participation: String Reversal (Useful for Lab 4)</vt:lpstr>
      <vt:lpstr>Next Class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 with GPUs ECE 893</dc:title>
  <dc:creator>Melissa C. Smith</dc:creator>
  <cp:lastModifiedBy>Vivek Pallipuram</cp:lastModifiedBy>
  <cp:revision>472</cp:revision>
  <cp:lastPrinted>2017-09-04T23:13:40Z</cp:lastPrinted>
  <dcterms:created xsi:type="dcterms:W3CDTF">2012-12-23T16:56:36Z</dcterms:created>
  <dcterms:modified xsi:type="dcterms:W3CDTF">2019-09-12T17:39:20Z</dcterms:modified>
</cp:coreProperties>
</file>