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6" r:id="rId1"/>
  </p:sldMasterIdLst>
  <p:notesMasterIdLst>
    <p:notesMasterId r:id="rId51"/>
  </p:notesMasterIdLst>
  <p:sldIdLst>
    <p:sldId id="256" r:id="rId2"/>
    <p:sldId id="362" r:id="rId3"/>
    <p:sldId id="257" r:id="rId4"/>
    <p:sldId id="356" r:id="rId5"/>
    <p:sldId id="357" r:id="rId6"/>
    <p:sldId id="358" r:id="rId7"/>
    <p:sldId id="359" r:id="rId8"/>
    <p:sldId id="361" r:id="rId9"/>
    <p:sldId id="342" r:id="rId10"/>
    <p:sldId id="275" r:id="rId11"/>
    <p:sldId id="343" r:id="rId12"/>
    <p:sldId id="261" r:id="rId13"/>
    <p:sldId id="262" r:id="rId14"/>
    <p:sldId id="263" r:id="rId15"/>
    <p:sldId id="264" r:id="rId16"/>
    <p:sldId id="269" r:id="rId17"/>
    <p:sldId id="270" r:id="rId18"/>
    <p:sldId id="266" r:id="rId19"/>
    <p:sldId id="271" r:id="rId20"/>
    <p:sldId id="344" r:id="rId21"/>
    <p:sldId id="345" r:id="rId22"/>
    <p:sldId id="354" r:id="rId23"/>
    <p:sldId id="380" r:id="rId24"/>
    <p:sldId id="381" r:id="rId25"/>
    <p:sldId id="382" r:id="rId26"/>
    <p:sldId id="383" r:id="rId27"/>
    <p:sldId id="384" r:id="rId28"/>
    <p:sldId id="385" r:id="rId29"/>
    <p:sldId id="386" r:id="rId30"/>
    <p:sldId id="387" r:id="rId31"/>
    <p:sldId id="355" r:id="rId32"/>
    <p:sldId id="346" r:id="rId33"/>
    <p:sldId id="347" r:id="rId34"/>
    <p:sldId id="348" r:id="rId35"/>
    <p:sldId id="349" r:id="rId36"/>
    <p:sldId id="350" r:id="rId37"/>
    <p:sldId id="351" r:id="rId38"/>
    <p:sldId id="352" r:id="rId39"/>
    <p:sldId id="353" r:id="rId40"/>
    <p:sldId id="363" r:id="rId41"/>
    <p:sldId id="364" r:id="rId42"/>
    <p:sldId id="365" r:id="rId43"/>
    <p:sldId id="366" r:id="rId44"/>
    <p:sldId id="367" r:id="rId45"/>
    <p:sldId id="376" r:id="rId46"/>
    <p:sldId id="377" r:id="rId47"/>
    <p:sldId id="378" r:id="rId48"/>
    <p:sldId id="379" r:id="rId49"/>
    <p:sldId id="388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800" y="7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5B950-77C0-2449-B37C-16D9EA3A68FE}" type="datetimeFigureOut">
              <a:rPr lang="en-US" smtClean="0"/>
              <a:t>9/16/19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24266-FE1B-5645-A722-BDA4F373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4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www.openwall.com</a:t>
            </a:r>
            <a:r>
              <a:rPr lang="en-US" dirty="0" smtClean="0"/>
              <a:t>/lists/</a:t>
            </a:r>
            <a:r>
              <a:rPr lang="en-US" dirty="0" err="1" smtClean="0"/>
              <a:t>musl</a:t>
            </a:r>
            <a:r>
              <a:rPr lang="en-US" dirty="0" smtClean="0"/>
              <a:t>/2011/08/10/24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150C-A95E-E24C-B7C7-5EF8073F0E3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2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24266-FE1B-5645-A722-BDA4F373FF5E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183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Dangling pointer – the</a:t>
            </a:r>
            <a:r>
              <a:rPr lang="en-US" baseline="0" dirty="0" smtClean="0"/>
              <a:t> second </a:t>
            </a:r>
            <a:r>
              <a:rPr lang="en-US" baseline="0" dirty="0" err="1" smtClean="0"/>
              <a:t>malloc</a:t>
            </a:r>
            <a:r>
              <a:rPr lang="en-US" baseline="0" dirty="0" smtClean="0"/>
              <a:t>()’d space is never freed, since its pointer was lost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150C-A95E-E24C-B7C7-5EF8073F0E3D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20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 err="1" smtClean="0"/>
              <a:t>dataLen</a:t>
            </a:r>
            <a:r>
              <a:rPr lang="en-US" dirty="0" smtClean="0"/>
              <a:t> &gt; 128, then you will have overflowed a and into whatever is after 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150C-A95E-E24C-B7C7-5EF8073F0E3D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20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what is going on with file pointer,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fopen</a:t>
            </a:r>
            <a:r>
              <a:rPr lang="en-US" baseline="0" dirty="0" smtClean="0"/>
              <a:t>, and </a:t>
            </a:r>
            <a:r>
              <a:rPr lang="en-US" baseline="0" dirty="0" err="1" smtClean="0"/>
              <a:t>fclose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24266-FE1B-5645-A722-BDA4F373FF5E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40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 them to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feof</a:t>
            </a:r>
            <a:r>
              <a:rPr lang="en-US" dirty="0" smtClean="0"/>
              <a:t> and </a:t>
            </a:r>
            <a:r>
              <a:rPr lang="en-US" dirty="0" err="1" smtClean="0"/>
              <a:t>fwrite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24266-FE1B-5645-A722-BDA4F373FF5E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54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6C5D-B7EA-2940-9EDF-F665C183A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036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1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5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47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2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3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46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03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3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AF76D-E162-4E28-BEA1-1CF599382ECD}" type="datetimeFigureOut">
              <a:rPr lang="en-US" smtClean="0"/>
              <a:t>9/16/19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698-EC92-4894-AD7F-815B7DE4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8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42A6C5D-B7EA-2940-9EDF-F665C183A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37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vpallipuramkrishnamani@pacific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yolinux.com/TUTORIALS/C++MemoryCorruptionAndMemoryLeaks.html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linux.com/TUTORIALS/C++MemoryCorruptionAndMemoryLeaks.html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4" Type="http://schemas.openxmlformats.org/officeDocument/2006/relationships/image" Target="../media/image3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81725" y="3032306"/>
            <a:ext cx="7772400" cy="1362075"/>
          </a:xfrm>
        </p:spPr>
        <p:txBody>
          <a:bodyPr>
            <a:noAutofit/>
          </a:bodyPr>
          <a:lstStyle/>
          <a:p>
            <a:r>
              <a:rPr lang="en-US" sz="4800" dirty="0" smtClean="0"/>
              <a:t>Computer Systems and Networks</a:t>
            </a:r>
            <a:endParaRPr lang="en-US" sz="4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81725" y="908243"/>
            <a:ext cx="7772400" cy="150018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Lecture 5: C Programming</a:t>
            </a:r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874713" y="4503821"/>
            <a:ext cx="7772400" cy="15001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Dr. Pallipuram  (</a:t>
            </a:r>
            <a:r>
              <a:rPr lang="en-US" sz="2800" dirty="0" smtClean="0">
                <a:hlinkClick r:id="rId2"/>
              </a:rPr>
              <a:t>vpallipuramkrishnamani@pacific.edu</a:t>
            </a:r>
            <a:r>
              <a:rPr lang="en-US" sz="2800" dirty="0" smtClean="0"/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74460" y="6414448"/>
            <a:ext cx="5199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University of the Pacific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235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and Functions: Call by value vs. Call by reference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1176" y="2061838"/>
            <a:ext cx="3768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Call by value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1176" y="2867456"/>
            <a:ext cx="4041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main(){</a:t>
            </a:r>
          </a:p>
          <a:p>
            <a:r>
              <a:rPr lang="en-US" dirty="0" smtClean="0">
                <a:latin typeface="Courier"/>
                <a:cs typeface="Courier"/>
              </a:rPr>
              <a:t>a=5,b=6;</a:t>
            </a: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a,b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err="1" smtClean="0">
                <a:latin typeface="Courier"/>
                <a:cs typeface="Courier"/>
              </a:rPr>
              <a:t>printf</a:t>
            </a:r>
            <a:r>
              <a:rPr lang="en-US" dirty="0" smtClean="0">
                <a:latin typeface="Courier"/>
                <a:cs typeface="Courier"/>
              </a:rPr>
              <a:t>(“%</a:t>
            </a:r>
            <a:r>
              <a:rPr lang="en-US" dirty="0" err="1" smtClean="0">
                <a:latin typeface="Courier"/>
                <a:cs typeface="Courier"/>
              </a:rPr>
              <a:t>d”,a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a,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b) {</a:t>
            </a:r>
          </a:p>
          <a:p>
            <a:r>
              <a:rPr lang="en-US" dirty="0" smtClean="0">
                <a:latin typeface="Courier"/>
                <a:cs typeface="Courier"/>
              </a:rPr>
              <a:t>a=a-b;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1757" y="2523503"/>
            <a:ext cx="2580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these are just copies. No change to original variables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990534" y="3539166"/>
            <a:ext cx="191175" cy="12672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91664" y="2061838"/>
            <a:ext cx="3768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Call by reference (pointer)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86414" y="2867456"/>
            <a:ext cx="4041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main(){</a:t>
            </a:r>
          </a:p>
          <a:p>
            <a:r>
              <a:rPr lang="en-US" dirty="0" smtClean="0">
                <a:latin typeface="Courier"/>
                <a:cs typeface="Courier"/>
              </a:rPr>
              <a:t>a=5,b=6;</a:t>
            </a:r>
          </a:p>
          <a:p>
            <a:r>
              <a:rPr lang="en-US" dirty="0" smtClean="0">
                <a:latin typeface="Courier"/>
                <a:cs typeface="Courier"/>
              </a:rPr>
              <a:t>update(&amp;</a:t>
            </a:r>
            <a:r>
              <a:rPr lang="en-US" dirty="0" err="1" smtClean="0">
                <a:latin typeface="Courier"/>
                <a:cs typeface="Courier"/>
              </a:rPr>
              <a:t>a,&amp;b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err="1" smtClean="0">
                <a:latin typeface="Courier"/>
                <a:cs typeface="Courier"/>
              </a:rPr>
              <a:t>printf</a:t>
            </a:r>
            <a:r>
              <a:rPr lang="en-US" dirty="0" smtClean="0">
                <a:latin typeface="Courier"/>
                <a:cs typeface="Courier"/>
              </a:rPr>
              <a:t>(“%</a:t>
            </a:r>
            <a:r>
              <a:rPr lang="en-US" dirty="0" err="1" smtClean="0">
                <a:latin typeface="Courier"/>
                <a:cs typeface="Courier"/>
              </a:rPr>
              <a:t>d”,a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</a:t>
            </a:r>
            <a:r>
              <a:rPr lang="en-US" dirty="0" err="1" smtClean="0">
                <a:latin typeface="Courier"/>
                <a:cs typeface="Courier"/>
              </a:rPr>
              <a:t>a,int</a:t>
            </a:r>
            <a:r>
              <a:rPr lang="en-US" dirty="0" smtClean="0">
                <a:latin typeface="Courier"/>
                <a:cs typeface="Courier"/>
              </a:rPr>
              <a:t> *b) {</a:t>
            </a:r>
          </a:p>
          <a:p>
            <a:r>
              <a:rPr lang="en-US" dirty="0" smtClean="0">
                <a:latin typeface="Courier"/>
                <a:cs typeface="Courier"/>
              </a:rPr>
              <a:t>*a=*a-*b;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21194" y="5406612"/>
            <a:ext cx="2580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modification</a:t>
            </a:r>
          </a:p>
          <a:p>
            <a:r>
              <a:rPr lang="en-US" sz="2000" dirty="0" smtClean="0"/>
              <a:t> to actual variable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356074" y="5693949"/>
            <a:ext cx="630340" cy="955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934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Modify array values using function call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3369" y="1863940"/>
            <a:ext cx="89706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main(){</a:t>
            </a:r>
          </a:p>
          <a:p>
            <a:r>
              <a:rPr lang="en-US" dirty="0" smtClean="0">
                <a:latin typeface="Courier"/>
                <a:cs typeface="Courier"/>
              </a:rPr>
              <a:t>//assume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array a of size 5</a:t>
            </a:r>
          </a:p>
          <a:p>
            <a:r>
              <a:rPr lang="en-US" dirty="0" smtClean="0">
                <a:latin typeface="Courier"/>
                <a:cs typeface="Courier"/>
              </a:rPr>
              <a:t>update(a,5); //name of array is starting </a:t>
            </a:r>
            <a:r>
              <a:rPr lang="en-US" dirty="0" err="1" smtClean="0">
                <a:latin typeface="Courier"/>
                <a:cs typeface="Courier"/>
              </a:rPr>
              <a:t>addr</a:t>
            </a:r>
            <a:r>
              <a:rPr lang="en-US" dirty="0" smtClean="0">
                <a:latin typeface="Courier"/>
                <a:cs typeface="Courier"/>
              </a:rPr>
              <a:t>.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</a:t>
            </a:r>
            <a:r>
              <a:rPr lang="en-US" dirty="0" err="1" smtClean="0">
                <a:latin typeface="Courier"/>
                <a:cs typeface="Courier"/>
              </a:rPr>
              <a:t>a,int</a:t>
            </a:r>
            <a:r>
              <a:rPr lang="en-US" dirty="0" smtClean="0">
                <a:latin typeface="Courier"/>
                <a:cs typeface="Courier"/>
              </a:rPr>
              <a:t> size) {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</a:t>
            </a:r>
          </a:p>
          <a:p>
            <a:r>
              <a:rPr lang="en-US" dirty="0" smtClean="0">
                <a:latin typeface="Courier"/>
                <a:cs typeface="Courier"/>
              </a:rPr>
              <a:t>for(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=0;i&lt;</a:t>
            </a:r>
            <a:r>
              <a:rPr lang="en-US" dirty="0" err="1" smtClean="0">
                <a:latin typeface="Courier"/>
                <a:cs typeface="Courier"/>
              </a:rPr>
              <a:t>size;i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a[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]++;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355066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 – 1D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2672" y="1737361"/>
            <a:ext cx="7645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*array;  //array of integers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672" y="2208777"/>
            <a:ext cx="8366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array = 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*)</a:t>
            </a:r>
            <a:r>
              <a:rPr lang="en-US" dirty="0" err="1" smtClean="0">
                <a:latin typeface="Courier"/>
                <a:cs typeface="Courier"/>
              </a:rPr>
              <a:t>malloc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sizeof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)*5);</a:t>
            </a:r>
            <a:endParaRPr lang="en-US" dirty="0">
              <a:latin typeface="Courier"/>
              <a:cs typeface="Courier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504574"/>
              </p:ext>
            </p:extLst>
          </p:nvPr>
        </p:nvGraphicFramePr>
        <p:xfrm>
          <a:off x="2052577" y="3720085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array[0]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array[1]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array[2]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array[3]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array[4]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672" y="3720085"/>
            <a:ext cx="1549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address: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22960" y="4044778"/>
            <a:ext cx="1549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value: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863772"/>
              </p:ext>
            </p:extLst>
          </p:nvPr>
        </p:nvGraphicFramePr>
        <p:xfrm>
          <a:off x="2780680" y="4942588"/>
          <a:ext cx="324847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84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array (pointer variable)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value: 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pointer’s </a:t>
                      </a:r>
                      <a:r>
                        <a:rPr lang="en-US" dirty="0" err="1" smtClean="0"/>
                        <a:t>addr</a:t>
                      </a:r>
                      <a:r>
                        <a:rPr lang="en-US" dirty="0" smtClean="0"/>
                        <a:t>: 32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376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/>
              <a:t> </a:t>
            </a:r>
            <a:r>
              <a:rPr lang="en-US" dirty="0" smtClean="0"/>
              <a:t>– 2D Allocate 4x5 integers (important for lab 4)?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2672" y="1737361"/>
            <a:ext cx="7645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**array; //a double pointer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672" y="2208777"/>
            <a:ext cx="8641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array = 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**)</a:t>
            </a:r>
            <a:r>
              <a:rPr lang="en-US" dirty="0" err="1" smtClean="0">
                <a:latin typeface="Courier"/>
                <a:cs typeface="Courier"/>
              </a:rPr>
              <a:t>malloc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sizeof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*)*height);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072" y="2822842"/>
            <a:ext cx="836656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for(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=0;i&lt;</a:t>
            </a:r>
            <a:r>
              <a:rPr lang="en-US" dirty="0" err="1" smtClean="0">
                <a:latin typeface="Courier"/>
                <a:cs typeface="Courier"/>
              </a:rPr>
              <a:t>height;i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array[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] = 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*)</a:t>
            </a:r>
            <a:r>
              <a:rPr lang="en-US" dirty="0" err="1" smtClean="0">
                <a:latin typeface="Courier"/>
                <a:cs typeface="Courier"/>
              </a:rPr>
              <a:t>malloc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sizeof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)*width);</a:t>
            </a:r>
            <a:endParaRPr lang="en-US" dirty="0">
              <a:latin typeface="Courier"/>
              <a:cs typeface="Courier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918090" y="4107854"/>
            <a:ext cx="648183" cy="1475382"/>
            <a:chOff x="1918090" y="4107854"/>
            <a:chExt cx="648183" cy="1475382"/>
          </a:xfrm>
        </p:grpSpPr>
        <p:sp>
          <p:nvSpPr>
            <p:cNvPr id="6" name="Rectangle 5"/>
            <p:cNvSpPr/>
            <p:nvPr/>
          </p:nvSpPr>
          <p:spPr>
            <a:xfrm>
              <a:off x="1918090" y="410785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918090" y="4491519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918090" y="4815906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918090" y="519957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39991" y="5781424"/>
            <a:ext cx="4252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array of integer pointers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672098" y="4246767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85877" y="4676993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672098" y="5034198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685877" y="5464424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3366854" y="4081670"/>
            <a:ext cx="3240915" cy="383665"/>
            <a:chOff x="3366854" y="4081670"/>
            <a:chExt cx="3240915" cy="383665"/>
          </a:xfrm>
        </p:grpSpPr>
        <p:sp>
          <p:nvSpPr>
            <p:cNvPr id="17" name="Rectangle 16"/>
            <p:cNvSpPr/>
            <p:nvPr/>
          </p:nvSpPr>
          <p:spPr>
            <a:xfrm>
              <a:off x="3366854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5037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63220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311403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59586" y="4081670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366854" y="4471929"/>
            <a:ext cx="3240915" cy="383665"/>
            <a:chOff x="3366854" y="4054934"/>
            <a:chExt cx="3240915" cy="383665"/>
          </a:xfrm>
        </p:grpSpPr>
        <p:sp>
          <p:nvSpPr>
            <p:cNvPr id="24" name="Rectangle 23"/>
            <p:cNvSpPr/>
            <p:nvPr/>
          </p:nvSpPr>
          <p:spPr>
            <a:xfrm>
              <a:off x="3366854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015037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663220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311403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959586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366854" y="4881539"/>
            <a:ext cx="3240915" cy="383665"/>
            <a:chOff x="3366854" y="4054934"/>
            <a:chExt cx="3240915" cy="383665"/>
          </a:xfrm>
        </p:grpSpPr>
        <p:sp>
          <p:nvSpPr>
            <p:cNvPr id="30" name="Rectangle 29"/>
            <p:cNvSpPr/>
            <p:nvPr/>
          </p:nvSpPr>
          <p:spPr>
            <a:xfrm>
              <a:off x="3366854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015037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663220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311403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959586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66854" y="5285304"/>
            <a:ext cx="3240915" cy="383665"/>
            <a:chOff x="3366854" y="4054934"/>
            <a:chExt cx="3240915" cy="383665"/>
          </a:xfrm>
        </p:grpSpPr>
        <p:sp>
          <p:nvSpPr>
            <p:cNvPr id="36" name="Rectangle 35"/>
            <p:cNvSpPr/>
            <p:nvPr/>
          </p:nvSpPr>
          <p:spPr>
            <a:xfrm>
              <a:off x="3366854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015037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663220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311403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959586" y="4054934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6733159" y="3976934"/>
            <a:ext cx="228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of </a:t>
            </a:r>
            <a:r>
              <a:rPr lang="en-US" dirty="0" err="1" smtClean="0"/>
              <a:t>ints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819418" y="4433361"/>
            <a:ext cx="228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of </a:t>
            </a:r>
            <a:r>
              <a:rPr lang="en-US" dirty="0" err="1" smtClean="0"/>
              <a:t>ints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819418" y="4828877"/>
            <a:ext cx="228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of </a:t>
            </a:r>
            <a:r>
              <a:rPr lang="en-US" dirty="0" err="1" smtClean="0"/>
              <a:t>ints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905677" y="5285304"/>
            <a:ext cx="228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of </a:t>
            </a:r>
            <a:r>
              <a:rPr lang="en-US" dirty="0" err="1" smtClean="0"/>
              <a:t>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03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1" grpId="0"/>
      <p:bldP spid="41" grpId="0"/>
      <p:bldP spid="42" grpId="0"/>
      <p:bldP spid="43" grpId="0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 – 3D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2672" y="1737361"/>
            <a:ext cx="7645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***array; //a triple pointer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18090" y="4107854"/>
            <a:ext cx="648183" cy="383665"/>
          </a:xfrm>
          <a:prstGeom prst="rect">
            <a:avLst/>
          </a:prstGeom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18090" y="4491519"/>
            <a:ext cx="648183" cy="383665"/>
          </a:xfrm>
          <a:prstGeom prst="rect">
            <a:avLst/>
          </a:prstGeom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18090" y="4815906"/>
            <a:ext cx="648183" cy="383665"/>
          </a:xfrm>
          <a:prstGeom prst="rect">
            <a:avLst/>
          </a:prstGeom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22233" y="5166496"/>
            <a:ext cx="5053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array of </a:t>
            </a:r>
          </a:p>
          <a:p>
            <a:r>
              <a:rPr lang="en-US" dirty="0" smtClean="0"/>
              <a:t>double pointers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3148865" y="4015501"/>
            <a:ext cx="1944549" cy="1150995"/>
            <a:chOff x="3148865" y="4015501"/>
            <a:chExt cx="1944549" cy="1150995"/>
          </a:xfrm>
        </p:grpSpPr>
        <p:sp>
          <p:nvSpPr>
            <p:cNvPr id="13" name="Rectangle 12"/>
            <p:cNvSpPr/>
            <p:nvPr/>
          </p:nvSpPr>
          <p:spPr>
            <a:xfrm>
              <a:off x="3148865" y="401550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797048" y="401550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445231" y="401550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48865" y="4399166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797048" y="4399166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445231" y="4399166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48865" y="478283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797048" y="478283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445231" y="4782831"/>
              <a:ext cx="648183" cy="383665"/>
            </a:xfrm>
            <a:prstGeom prst="rect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</a:t>
              </a:r>
              <a:endParaRPr lang="en-US" dirty="0"/>
            </a:p>
          </p:txBody>
        </p:sp>
      </p:grpSp>
      <p:cxnSp>
        <p:nvCxnSpPr>
          <p:cNvPr id="22" name="Straight Arrow Connector 21"/>
          <p:cNvCxnSpPr>
            <a:endCxn id="97" idx="2"/>
          </p:cNvCxnSpPr>
          <p:nvPr/>
        </p:nvCxnSpPr>
        <p:spPr>
          <a:xfrm flipV="1">
            <a:off x="3212938" y="2924212"/>
            <a:ext cx="2249353" cy="121258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5465748" y="3869423"/>
            <a:ext cx="2372570" cy="946483"/>
            <a:chOff x="4431863" y="2366210"/>
            <a:chExt cx="2372570" cy="946483"/>
          </a:xfrm>
        </p:grpSpPr>
        <p:grpSp>
          <p:nvGrpSpPr>
            <p:cNvPr id="47" name="Group 46"/>
            <p:cNvGrpSpPr/>
            <p:nvPr/>
          </p:nvGrpSpPr>
          <p:grpSpPr>
            <a:xfrm>
              <a:off x="4431863" y="2366210"/>
              <a:ext cx="1069012" cy="906377"/>
              <a:chOff x="4431863" y="2366210"/>
              <a:chExt cx="1069012" cy="906377"/>
            </a:xfrm>
          </p:grpSpPr>
          <p:sp>
            <p:nvSpPr>
              <p:cNvPr id="56" name="Cube 55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Cube 56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Cube 57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5041831" y="2379579"/>
              <a:ext cx="1069012" cy="906377"/>
              <a:chOff x="4431863" y="2366210"/>
              <a:chExt cx="1069012" cy="906377"/>
            </a:xfrm>
          </p:grpSpPr>
          <p:sp>
            <p:nvSpPr>
              <p:cNvPr id="53" name="Cube 52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Cube 53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Cube 54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5735421" y="2406316"/>
              <a:ext cx="1069012" cy="906377"/>
              <a:chOff x="4431863" y="2366210"/>
              <a:chExt cx="1069012" cy="906377"/>
            </a:xfrm>
          </p:grpSpPr>
          <p:sp>
            <p:nvSpPr>
              <p:cNvPr id="50" name="Cube 49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Cube 50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Cube 51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>
            <a:off x="5500875" y="3029886"/>
            <a:ext cx="2372570" cy="946483"/>
            <a:chOff x="4431863" y="2366210"/>
            <a:chExt cx="2372570" cy="946483"/>
          </a:xfrm>
        </p:grpSpPr>
        <p:grpSp>
          <p:nvGrpSpPr>
            <p:cNvPr id="73" name="Group 72"/>
            <p:cNvGrpSpPr/>
            <p:nvPr/>
          </p:nvGrpSpPr>
          <p:grpSpPr>
            <a:xfrm>
              <a:off x="4431863" y="2366210"/>
              <a:ext cx="1069012" cy="906377"/>
              <a:chOff x="4431863" y="2366210"/>
              <a:chExt cx="1069012" cy="906377"/>
            </a:xfrm>
          </p:grpSpPr>
          <p:sp>
            <p:nvSpPr>
              <p:cNvPr id="82" name="Cube 81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Cube 82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Cube 83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4" name="Group 73"/>
            <p:cNvGrpSpPr/>
            <p:nvPr/>
          </p:nvGrpSpPr>
          <p:grpSpPr>
            <a:xfrm>
              <a:off x="5041831" y="2379579"/>
              <a:ext cx="1069012" cy="906377"/>
              <a:chOff x="4431863" y="2366210"/>
              <a:chExt cx="1069012" cy="906377"/>
            </a:xfrm>
          </p:grpSpPr>
          <p:sp>
            <p:nvSpPr>
              <p:cNvPr id="79" name="Cube 78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Cube 79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Cube 80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5735421" y="2406316"/>
              <a:ext cx="1069012" cy="906377"/>
              <a:chOff x="4431863" y="2366210"/>
              <a:chExt cx="1069012" cy="906377"/>
            </a:xfrm>
          </p:grpSpPr>
          <p:sp>
            <p:nvSpPr>
              <p:cNvPr id="76" name="Cube 75"/>
              <p:cNvSpPr/>
              <p:nvPr/>
            </p:nvSpPr>
            <p:spPr>
              <a:xfrm>
                <a:off x="4973053" y="2366210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Cube 76"/>
              <p:cNvSpPr/>
              <p:nvPr/>
            </p:nvSpPr>
            <p:spPr>
              <a:xfrm>
                <a:off x="4709142" y="2593473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Cube 77"/>
              <p:cNvSpPr/>
              <p:nvPr/>
            </p:nvSpPr>
            <p:spPr>
              <a:xfrm>
                <a:off x="4431863" y="2818061"/>
                <a:ext cx="527822" cy="454526"/>
              </a:xfrm>
              <a:prstGeom prst="cub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6" name="Group 85"/>
          <p:cNvGrpSpPr/>
          <p:nvPr/>
        </p:nvGrpSpPr>
        <p:grpSpPr>
          <a:xfrm>
            <a:off x="5462291" y="2188282"/>
            <a:ext cx="1069012" cy="906377"/>
            <a:chOff x="4431863" y="2366210"/>
            <a:chExt cx="1069012" cy="906377"/>
          </a:xfrm>
        </p:grpSpPr>
        <p:sp>
          <p:nvSpPr>
            <p:cNvPr id="95" name="Cube 94"/>
            <p:cNvSpPr/>
            <p:nvPr/>
          </p:nvSpPr>
          <p:spPr>
            <a:xfrm>
              <a:off x="4973053" y="2366210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Cube 95"/>
            <p:cNvSpPr/>
            <p:nvPr/>
          </p:nvSpPr>
          <p:spPr>
            <a:xfrm>
              <a:off x="4709142" y="2593473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Cube 96"/>
            <p:cNvSpPr/>
            <p:nvPr/>
          </p:nvSpPr>
          <p:spPr>
            <a:xfrm>
              <a:off x="4431863" y="2818061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6072259" y="2201651"/>
            <a:ext cx="1069012" cy="906377"/>
            <a:chOff x="4431863" y="2366210"/>
            <a:chExt cx="1069012" cy="906377"/>
          </a:xfrm>
        </p:grpSpPr>
        <p:sp>
          <p:nvSpPr>
            <p:cNvPr id="92" name="Cube 91"/>
            <p:cNvSpPr/>
            <p:nvPr/>
          </p:nvSpPr>
          <p:spPr>
            <a:xfrm>
              <a:off x="4973053" y="2366210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Cube 92"/>
            <p:cNvSpPr/>
            <p:nvPr/>
          </p:nvSpPr>
          <p:spPr>
            <a:xfrm>
              <a:off x="4709142" y="2593473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Cube 93"/>
            <p:cNvSpPr/>
            <p:nvPr/>
          </p:nvSpPr>
          <p:spPr>
            <a:xfrm>
              <a:off x="4431863" y="2818061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6765849" y="2228388"/>
            <a:ext cx="1069012" cy="906377"/>
            <a:chOff x="4431863" y="2366210"/>
            <a:chExt cx="1069012" cy="906377"/>
          </a:xfrm>
        </p:grpSpPr>
        <p:sp>
          <p:nvSpPr>
            <p:cNvPr id="89" name="Cube 88"/>
            <p:cNvSpPr/>
            <p:nvPr/>
          </p:nvSpPr>
          <p:spPr>
            <a:xfrm>
              <a:off x="4973053" y="2366210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Cube 89"/>
            <p:cNvSpPr/>
            <p:nvPr/>
          </p:nvSpPr>
          <p:spPr>
            <a:xfrm>
              <a:off x="4709142" y="2593473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Cube 90"/>
            <p:cNvSpPr/>
            <p:nvPr/>
          </p:nvSpPr>
          <p:spPr>
            <a:xfrm>
              <a:off x="4431863" y="2818061"/>
              <a:ext cx="527822" cy="454526"/>
            </a:xfrm>
            <a:prstGeom prst="cub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3212938" y="5199571"/>
            <a:ext cx="5053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matrix of</a:t>
            </a:r>
          </a:p>
          <a:p>
            <a:r>
              <a:rPr lang="en-US" dirty="0" smtClean="0"/>
              <a:t>single pointers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57871" y="4849400"/>
            <a:ext cx="5053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‘cuboid’ of integers</a:t>
            </a: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3997158" y="2982967"/>
            <a:ext cx="2270234" cy="11538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V="1">
            <a:off x="4787713" y="3005132"/>
            <a:ext cx="2128231" cy="113166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V="1">
            <a:off x="3461244" y="3557301"/>
            <a:ext cx="2128231" cy="10387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V="1">
            <a:off x="4266345" y="3616056"/>
            <a:ext cx="2128231" cy="10387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V="1">
            <a:off x="4914897" y="3638221"/>
            <a:ext cx="2128231" cy="10387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V="1">
            <a:off x="3637200" y="4596073"/>
            <a:ext cx="2035643" cy="4381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V="1">
            <a:off x="4266345" y="4551212"/>
            <a:ext cx="2001047" cy="48298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52" idx="2"/>
          </p:cNvCxnSpPr>
          <p:nvPr/>
        </p:nvCxnSpPr>
        <p:spPr>
          <a:xfrm flipV="1">
            <a:off x="4914897" y="4645459"/>
            <a:ext cx="1854409" cy="5210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2672098" y="4246767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2685877" y="4676993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2672098" y="5034198"/>
            <a:ext cx="4629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002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12" grpId="0"/>
      <p:bldP spid="12" grpId="1"/>
      <p:bldP spid="98" grpId="1"/>
      <p:bldP spid="9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Calloc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87685" y="2133600"/>
            <a:ext cx="8470566" cy="3992563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smtClean="0">
                <a:latin typeface="Courier New"/>
                <a:cs typeface="Courier New"/>
              </a:rPr>
              <a:t>void * </a:t>
            </a:r>
            <a:r>
              <a:rPr lang="en-US" sz="3600" b="1" smtClean="0">
                <a:solidFill>
                  <a:schemeClr val="accent2"/>
                </a:solidFill>
                <a:latin typeface="Courier New"/>
                <a:cs typeface="Courier New"/>
              </a:rPr>
              <a:t>calloc</a:t>
            </a:r>
            <a:r>
              <a:rPr lang="en-US" sz="3600" smtClean="0">
                <a:latin typeface="Courier New"/>
                <a:cs typeface="Courier New"/>
              </a:rPr>
              <a:t>(int count, int size)</a:t>
            </a:r>
          </a:p>
          <a:p>
            <a:pPr lvl="1"/>
            <a:r>
              <a:rPr lang="en-US" sz="3200" smtClean="0"/>
              <a:t>Basically the same as malloc!</a:t>
            </a:r>
          </a:p>
          <a:p>
            <a:pPr lvl="2"/>
            <a:r>
              <a:rPr lang="en-US" sz="2400" smtClean="0"/>
              <a:t>Imagine you want an array of elements…</a:t>
            </a:r>
          </a:p>
          <a:p>
            <a:pPr lvl="1"/>
            <a:r>
              <a:rPr lang="en-US" sz="3200" smtClean="0"/>
              <a:t>Argument 1: # of elements to allocate</a:t>
            </a:r>
          </a:p>
          <a:p>
            <a:pPr lvl="1"/>
            <a:r>
              <a:rPr lang="en-US" sz="3200" smtClean="0"/>
              <a:t>Argument 2: Size of each element in bytes</a:t>
            </a:r>
          </a:p>
          <a:p>
            <a:pPr lvl="1"/>
            <a:r>
              <a:rPr lang="en-US" sz="3200" smtClean="0"/>
              <a:t>Return value: Pointer to the region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850774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Realloc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" y="1892968"/>
            <a:ext cx="8858250" cy="399256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smtClean="0">
                <a:latin typeface="Courier New"/>
                <a:cs typeface="Courier New"/>
              </a:rPr>
              <a:t>void</a:t>
            </a:r>
            <a:r>
              <a:rPr lang="en-US" sz="2800" smtClean="0">
                <a:latin typeface="Courier New"/>
                <a:cs typeface="Courier New"/>
              </a:rPr>
              <a:t> </a:t>
            </a:r>
            <a:r>
              <a:rPr lang="en-US" sz="3600" smtClean="0">
                <a:latin typeface="Courier New"/>
                <a:cs typeface="Courier New"/>
              </a:rPr>
              <a:t>*</a:t>
            </a:r>
            <a:r>
              <a:rPr lang="en-US" sz="2800" smtClean="0">
                <a:latin typeface="Courier New"/>
                <a:cs typeface="Courier New"/>
              </a:rPr>
              <a:t> </a:t>
            </a:r>
            <a:r>
              <a:rPr lang="en-US" sz="3600" b="1" smtClean="0">
                <a:solidFill>
                  <a:srgbClr val="FF6600"/>
                </a:solidFill>
                <a:latin typeface="Courier New"/>
                <a:cs typeface="Courier New"/>
              </a:rPr>
              <a:t>realloc</a:t>
            </a:r>
            <a:r>
              <a:rPr lang="en-US" sz="3600" smtClean="0">
                <a:latin typeface="Courier New"/>
                <a:cs typeface="Courier New"/>
              </a:rPr>
              <a:t>(void *ptr,</a:t>
            </a:r>
            <a:r>
              <a:rPr lang="en-US" sz="3200" smtClean="0">
                <a:latin typeface="Courier New"/>
                <a:cs typeface="Courier New"/>
              </a:rPr>
              <a:t> </a:t>
            </a:r>
            <a:r>
              <a:rPr lang="en-US" sz="3600" smtClean="0">
                <a:latin typeface="Courier New"/>
                <a:cs typeface="Courier New"/>
              </a:rPr>
              <a:t>int size);</a:t>
            </a:r>
          </a:p>
          <a:p>
            <a:pPr lvl="1"/>
            <a:r>
              <a:rPr lang="en-US" sz="3200" b="1" smtClean="0"/>
              <a:t>Resize</a:t>
            </a:r>
            <a:r>
              <a:rPr lang="en-US" sz="3200" smtClean="0"/>
              <a:t> a dynamic region of memory</a:t>
            </a:r>
          </a:p>
          <a:p>
            <a:pPr lvl="2"/>
            <a:r>
              <a:rPr lang="en-US" sz="2400" smtClean="0"/>
              <a:t>Note that it might </a:t>
            </a:r>
            <a:r>
              <a:rPr lang="en-US" sz="2400" b="1" smtClean="0"/>
              <a:t>move</a:t>
            </a:r>
            <a:r>
              <a:rPr lang="en-US" sz="2400" smtClean="0"/>
              <a:t> to a new address!</a:t>
            </a:r>
          </a:p>
          <a:p>
            <a:pPr lvl="1"/>
            <a:r>
              <a:rPr lang="en-US" sz="3200" smtClean="0"/>
              <a:t>Argument: Pointer to the original region</a:t>
            </a:r>
          </a:p>
          <a:p>
            <a:pPr lvl="1"/>
            <a:r>
              <a:rPr lang="en-US" sz="3200" smtClean="0"/>
              <a:t>Argument 2: Desired size in bytes of new region</a:t>
            </a:r>
          </a:p>
          <a:p>
            <a:pPr lvl="1"/>
            <a:r>
              <a:rPr lang="en-US" sz="3200" smtClean="0"/>
              <a:t>Return value: Pointer to the new region</a:t>
            </a:r>
          </a:p>
          <a:p>
            <a:pPr lvl="2"/>
            <a:r>
              <a:rPr lang="en-US" sz="2400" smtClean="0"/>
              <a:t>It might be at the same address if you made it smaller</a:t>
            </a:r>
          </a:p>
          <a:p>
            <a:pPr lvl="2"/>
            <a:r>
              <a:rPr lang="en-US" sz="2400" smtClean="0"/>
              <a:t>It might be at a new address if you made it larger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6506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"/>
                <a:cs typeface="Courier"/>
              </a:rPr>
              <a:t>#include &lt;</a:t>
            </a:r>
            <a:r>
              <a:rPr lang="en-US" dirty="0" err="1" smtClean="0">
                <a:latin typeface="Courier"/>
                <a:cs typeface="Courier"/>
              </a:rPr>
              <a:t>stdlib.h</a:t>
            </a:r>
            <a:r>
              <a:rPr lang="en-US" dirty="0" smtClean="0">
                <a:latin typeface="Courier"/>
                <a:cs typeface="Courier"/>
              </a:rPr>
              <a:t>&gt;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2960" y="2927684"/>
            <a:ext cx="79868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Include this library to use </a:t>
            </a:r>
            <a:r>
              <a:rPr lang="en-US" sz="3200" dirty="0" err="1" smtClean="0"/>
              <a:t>malloc</a:t>
            </a:r>
            <a:r>
              <a:rPr lang="en-US" sz="3200" dirty="0" smtClean="0"/>
              <a:t>, </a:t>
            </a:r>
            <a:r>
              <a:rPr lang="en-US" sz="3200" dirty="0" err="1" smtClean="0"/>
              <a:t>realloc</a:t>
            </a:r>
            <a:r>
              <a:rPr lang="en-US" sz="3200" dirty="0" smtClean="0"/>
              <a:t>, and </a:t>
            </a:r>
            <a:r>
              <a:rPr lang="en-US" sz="3200" dirty="0" err="1" smtClean="0"/>
              <a:t>calloc</a:t>
            </a:r>
            <a:r>
              <a:rPr lang="en-US" sz="3200" dirty="0" smtClean="0"/>
              <a:t>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49682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Structures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" y="1737361"/>
            <a:ext cx="9037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Structures are a nice way to bring certain related items together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36316" y="2197252"/>
            <a:ext cx="790073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urier New"/>
                <a:cs typeface="Courier New"/>
              </a:rPr>
              <a:t>struct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database</a:t>
            </a:r>
          </a:p>
          <a:p>
            <a:r>
              <a:rPr lang="en-US" sz="2000" dirty="0" smtClean="0">
                <a:latin typeface="Courier New"/>
                <a:cs typeface="Courier New"/>
              </a:rPr>
              <a:t>{</a:t>
            </a:r>
            <a:r>
              <a:rPr lang="en-US" sz="2000" dirty="0">
                <a:latin typeface="Courier New"/>
                <a:cs typeface="Courier New"/>
              </a:rPr>
              <a:t/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>
                <a:latin typeface="Courier New"/>
                <a:cs typeface="Courier New"/>
              </a:rPr>
              <a:t>id_number</a:t>
            </a:r>
            <a:r>
              <a:rPr lang="en-US" sz="2000" dirty="0">
                <a:latin typeface="Courier New"/>
                <a:cs typeface="Courier New"/>
              </a:rPr>
              <a:t>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age;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float salary;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}</a:t>
            </a:r>
            <a:r>
              <a:rPr lang="en-US" sz="2000" dirty="0" smtClean="0">
                <a:latin typeface="Courier New"/>
                <a:cs typeface="Courier New"/>
              </a:rPr>
              <a:t>;</a:t>
            </a:r>
            <a:endParaRPr lang="en-US" sz="2000" dirty="0">
              <a:latin typeface="Courier New"/>
              <a:cs typeface="Courier New"/>
            </a:endParaRPr>
          </a:p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main()</a:t>
            </a:r>
          </a:p>
          <a:p>
            <a:r>
              <a:rPr lang="en-US" sz="2000" dirty="0">
                <a:latin typeface="Courier New"/>
                <a:cs typeface="Courier New"/>
              </a:rPr>
              <a:t>{</a:t>
            </a:r>
          </a:p>
          <a:p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 smtClean="0">
                <a:latin typeface="Courier New"/>
                <a:cs typeface="Courier New"/>
              </a:rPr>
              <a:t>struct</a:t>
            </a:r>
            <a:r>
              <a:rPr lang="en-US" sz="2000" dirty="0" smtClean="0">
                <a:latin typeface="Courier New"/>
                <a:cs typeface="Courier New"/>
              </a:rPr>
              <a:t> database </a:t>
            </a:r>
            <a:r>
              <a:rPr lang="en-US" sz="2000" dirty="0">
                <a:latin typeface="Courier New"/>
                <a:cs typeface="Courier New"/>
              </a:rPr>
              <a:t>employee</a:t>
            </a:r>
            <a:r>
              <a:rPr lang="en-US" sz="2000" dirty="0" smtClean="0">
                <a:latin typeface="Courier New"/>
                <a:cs typeface="Courier New"/>
              </a:rPr>
              <a:t>; //an object </a:t>
            </a:r>
            <a:endParaRPr lang="en-US" sz="2000" dirty="0">
              <a:latin typeface="Courier New"/>
              <a:cs typeface="Courier New"/>
            </a:endParaRPr>
          </a:p>
          <a:p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employee.age</a:t>
            </a:r>
            <a:r>
              <a:rPr lang="en-US" sz="2000" dirty="0">
                <a:latin typeface="Courier New"/>
                <a:cs typeface="Courier New"/>
              </a:rPr>
              <a:t> = 22;</a:t>
            </a:r>
          </a:p>
          <a:p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employee.id_number</a:t>
            </a:r>
            <a:r>
              <a:rPr lang="en-US" sz="2000" dirty="0">
                <a:latin typeface="Courier New"/>
                <a:cs typeface="Courier New"/>
              </a:rPr>
              <a:t> = 1;</a:t>
            </a:r>
          </a:p>
          <a:p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employee.salary</a:t>
            </a:r>
            <a:r>
              <a:rPr lang="en-US" sz="2000" dirty="0">
                <a:latin typeface="Courier New"/>
                <a:cs typeface="Courier New"/>
              </a:rPr>
              <a:t> = 12000.21;</a:t>
            </a:r>
          </a:p>
          <a:p>
            <a:r>
              <a:rPr lang="en-US" sz="2000" dirty="0" smtClean="0">
                <a:latin typeface="Courier New"/>
                <a:cs typeface="Courier New"/>
              </a:rPr>
              <a:t>}</a:t>
            </a:r>
            <a:endParaRPr lang="en-US" sz="20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6780" y="3151662"/>
            <a:ext cx="363721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structure objects access members using dot operator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120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2 (Important for Lab 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0632" y="1898316"/>
            <a:ext cx="87028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Declare a structure called </a:t>
            </a:r>
            <a:r>
              <a:rPr lang="en-US" dirty="0" smtClean="0">
                <a:latin typeface="Courier"/>
                <a:cs typeface="Courier"/>
              </a:rPr>
              <a:t>board</a:t>
            </a:r>
            <a:r>
              <a:rPr lang="en-US" dirty="0" smtClean="0"/>
              <a:t> </a:t>
            </a:r>
            <a:r>
              <a:rPr lang="en-US" dirty="0"/>
              <a:t>that </a:t>
            </a:r>
            <a:r>
              <a:rPr lang="en-US" dirty="0" smtClean="0"/>
              <a:t>contains: a double character pointer </a:t>
            </a:r>
            <a:r>
              <a:rPr lang="en-US" dirty="0">
                <a:latin typeface="Courier"/>
                <a:cs typeface="Courier"/>
              </a:rPr>
              <a:t>matrix</a:t>
            </a:r>
            <a:r>
              <a:rPr lang="en-US" dirty="0" smtClean="0"/>
              <a:t>,  </a:t>
            </a:r>
            <a:r>
              <a:rPr lang="en-US" dirty="0"/>
              <a:t>two integer variables </a:t>
            </a:r>
            <a:r>
              <a:rPr lang="en-US" dirty="0">
                <a:latin typeface="Courier"/>
                <a:cs typeface="Courier"/>
              </a:rPr>
              <a:t>height</a:t>
            </a:r>
            <a:r>
              <a:rPr lang="en-US" dirty="0"/>
              <a:t> and </a:t>
            </a:r>
            <a:r>
              <a:rPr lang="en-US" dirty="0">
                <a:latin typeface="Courier"/>
                <a:cs typeface="Courier"/>
              </a:rPr>
              <a:t>width</a:t>
            </a:r>
            <a:r>
              <a:rPr lang="en-US" dirty="0"/>
              <a:t> denoting the number of rows and columns in the matrix</a:t>
            </a:r>
            <a:r>
              <a:rPr lang="en-US" dirty="0" smtClean="0"/>
              <a:t>. </a:t>
            </a:r>
            <a:r>
              <a:rPr lang="en-US" dirty="0"/>
              <a:t>Inside main, </a:t>
            </a:r>
            <a:r>
              <a:rPr lang="en-US" dirty="0" smtClean="0"/>
              <a:t>do the following:</a:t>
            </a:r>
          </a:p>
          <a:p>
            <a:pPr marL="457200" indent="-457200">
              <a:buAutoNum type="arabicPeriod"/>
            </a:pPr>
            <a:r>
              <a:rPr lang="en-US" dirty="0" smtClean="0"/>
              <a:t>create </a:t>
            </a:r>
            <a:r>
              <a:rPr lang="en-US" dirty="0"/>
              <a:t>a structure object called </a:t>
            </a:r>
            <a:r>
              <a:rPr lang="en-US" dirty="0" err="1" smtClean="0">
                <a:latin typeface="Courier"/>
                <a:cs typeface="Courier"/>
              </a:rPr>
              <a:t>myboard</a:t>
            </a:r>
            <a:r>
              <a:rPr lang="en-US" dirty="0" smtClean="0"/>
              <a:t>, initialize </a:t>
            </a:r>
            <a:r>
              <a:rPr lang="en-US" dirty="0" smtClean="0">
                <a:latin typeface="Courier"/>
                <a:cs typeface="Courier"/>
              </a:rPr>
              <a:t>matrix</a:t>
            </a:r>
            <a:r>
              <a:rPr lang="en-US" dirty="0" smtClean="0"/>
              <a:t> to NULL, set </a:t>
            </a:r>
            <a:r>
              <a:rPr lang="en-US" dirty="0" smtClean="0">
                <a:latin typeface="Courier"/>
                <a:cs typeface="Courier"/>
              </a:rPr>
              <a:t>height</a:t>
            </a:r>
            <a:r>
              <a:rPr lang="en-US" dirty="0" smtClean="0"/>
              <a:t> to 7 and </a:t>
            </a:r>
            <a:r>
              <a:rPr lang="en-US" dirty="0" smtClean="0">
                <a:latin typeface="Courier"/>
                <a:cs typeface="Courier"/>
              </a:rPr>
              <a:t>width</a:t>
            </a:r>
            <a:r>
              <a:rPr lang="en-US" dirty="0" smtClean="0"/>
              <a:t> to 7. </a:t>
            </a:r>
          </a:p>
          <a:p>
            <a:pPr marL="457200" indent="-457200">
              <a:buAutoNum type="arabicPeriod"/>
            </a:pPr>
            <a:r>
              <a:rPr lang="en-US" dirty="0" smtClean="0"/>
              <a:t>Dynamically allocate </a:t>
            </a:r>
            <a:r>
              <a:rPr lang="en-US" dirty="0">
                <a:latin typeface="Courier"/>
                <a:cs typeface="Courier"/>
              </a:rPr>
              <a:t>matrix</a:t>
            </a:r>
            <a:r>
              <a:rPr lang="en-US" dirty="0" smtClean="0"/>
              <a:t> to hold </a:t>
            </a:r>
            <a:r>
              <a:rPr lang="en-US" dirty="0">
                <a:latin typeface="Courier"/>
                <a:cs typeface="Courier"/>
              </a:rPr>
              <a:t>height x width </a:t>
            </a:r>
            <a:r>
              <a:rPr lang="en-US" dirty="0" smtClean="0"/>
              <a:t>elements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990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3061"/>
            <a:ext cx="7543800" cy="3566160"/>
          </a:xfrm>
        </p:spPr>
        <p:txBody>
          <a:bodyPr/>
          <a:lstStyle/>
          <a:p>
            <a:r>
              <a:rPr lang="en-US" dirty="0" smtClean="0"/>
              <a:t>Please read Lab 4 Description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90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2D array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3369" y="1863940"/>
            <a:ext cx="8970631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main(){</a:t>
            </a:r>
          </a:p>
          <a:p>
            <a:r>
              <a:rPr lang="en-US" dirty="0" smtClean="0">
                <a:latin typeface="Courier"/>
                <a:cs typeface="Courier"/>
              </a:rPr>
              <a:t>//Assume a is dynamically allocated 2D array</a:t>
            </a:r>
          </a:p>
          <a:p>
            <a:r>
              <a:rPr lang="en-US" dirty="0" smtClean="0">
                <a:latin typeface="Courier"/>
                <a:cs typeface="Courier"/>
              </a:rPr>
              <a:t>update(a,5,5); //name of array is starting </a:t>
            </a:r>
            <a:r>
              <a:rPr lang="en-US" dirty="0" err="1" smtClean="0">
                <a:latin typeface="Courier"/>
                <a:cs typeface="Courier"/>
              </a:rPr>
              <a:t>addr</a:t>
            </a:r>
            <a:r>
              <a:rPr lang="en-US" dirty="0" smtClean="0">
                <a:latin typeface="Courier"/>
                <a:cs typeface="Courier"/>
              </a:rPr>
              <a:t>.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update(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**</a:t>
            </a:r>
            <a:r>
              <a:rPr lang="en-US" dirty="0" err="1" smtClean="0">
                <a:latin typeface="Courier"/>
                <a:cs typeface="Courier"/>
              </a:rPr>
              <a:t>a,int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height,int</a:t>
            </a:r>
            <a:r>
              <a:rPr lang="en-US" dirty="0" smtClean="0">
                <a:latin typeface="Courier"/>
                <a:cs typeface="Courier"/>
              </a:rPr>
              <a:t> width) {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=0,j=0;</a:t>
            </a:r>
          </a:p>
          <a:p>
            <a:r>
              <a:rPr lang="en-US" dirty="0" smtClean="0">
                <a:latin typeface="Courier"/>
                <a:cs typeface="Courier"/>
              </a:rPr>
              <a:t>for(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=0;i&lt;</a:t>
            </a:r>
            <a:r>
              <a:rPr lang="en-US" dirty="0" err="1" smtClean="0">
                <a:latin typeface="Courier"/>
                <a:cs typeface="Courier"/>
              </a:rPr>
              <a:t>height;i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for(j=0;j&lt;</a:t>
            </a:r>
            <a:r>
              <a:rPr lang="en-US" dirty="0" err="1" smtClean="0">
                <a:latin typeface="Courier"/>
                <a:cs typeface="Courier"/>
              </a:rPr>
              <a:t>width;j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	a[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][j]++;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793533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3 (Useful for Lab 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1685" y="2116788"/>
            <a:ext cx="79799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Refer to Problem 2. Traverse the 2D </a:t>
            </a:r>
            <a:r>
              <a:rPr lang="en-US" dirty="0" smtClean="0">
                <a:latin typeface="Courier"/>
                <a:cs typeface="Courier"/>
              </a:rPr>
              <a:t>matrix</a:t>
            </a:r>
            <a:r>
              <a:rPr lang="en-US" dirty="0" smtClean="0"/>
              <a:t> of dimensions </a:t>
            </a:r>
            <a:r>
              <a:rPr lang="en-US" dirty="0">
                <a:latin typeface="Courier"/>
                <a:cs typeface="Courier"/>
              </a:rPr>
              <a:t>heigh</a:t>
            </a:r>
            <a:r>
              <a:rPr lang="en-US" dirty="0" smtClean="0">
                <a:latin typeface="Courier"/>
                <a:cs typeface="Courier"/>
              </a:rPr>
              <a:t>t</a:t>
            </a:r>
            <a:r>
              <a:rPr lang="en-US" dirty="0" smtClean="0"/>
              <a:t> (rows) and </a:t>
            </a:r>
            <a:r>
              <a:rPr lang="en-US" dirty="0">
                <a:latin typeface="Courier"/>
                <a:cs typeface="Courier"/>
              </a:rPr>
              <a:t>width</a:t>
            </a:r>
            <a:r>
              <a:rPr lang="en-US" dirty="0" smtClean="0"/>
              <a:t> (columns). Find the first instance of small letter ‘e’. Obtain all the letters starting from ‘e’ placed diagonally downwards in this matrix. Store the letters in a 1D array, </a:t>
            </a:r>
            <a:r>
              <a:rPr lang="en-US" dirty="0">
                <a:latin typeface="Courier"/>
                <a:cs typeface="Courier"/>
              </a:rPr>
              <a:t>buffer</a:t>
            </a:r>
            <a:r>
              <a:rPr lang="en-US" dirty="0" smtClean="0"/>
              <a:t>. Make sure that buffer is of large enough size to contain all of the letters.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30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 New"/>
                <a:cs typeface="Courier New"/>
              </a:rPr>
              <a:t>free() </a:t>
            </a:r>
            <a:r>
              <a:rPr lang="en-US" dirty="0" smtClean="0"/>
              <a:t>to free the Allocated space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22960" y="2213332"/>
            <a:ext cx="6974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free(variable name);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1804" y="3058620"/>
            <a:ext cx="7724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 to free all of the variables </a:t>
            </a:r>
            <a:r>
              <a:rPr lang="en-US" dirty="0" err="1" smtClean="0"/>
              <a:t>malloc’ed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855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program memory management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4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03411" y="2151063"/>
            <a:ext cx="3225372" cy="39751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OS creates </a:t>
            </a:r>
            <a:r>
              <a:rPr lang="en-US" sz="2400" b="1" dirty="0" smtClean="0"/>
              <a:t>virtual memory</a:t>
            </a:r>
            <a:r>
              <a:rPr lang="en-US" sz="2400" dirty="0" smtClean="0"/>
              <a:t> space for process when started</a:t>
            </a:r>
          </a:p>
          <a:p>
            <a:r>
              <a:rPr lang="en-US" sz="2400" dirty="0" smtClean="0"/>
              <a:t>Region is huge (full 32 or 64 bit space) </a:t>
            </a:r>
          </a:p>
          <a:p>
            <a:pPr lvl="1"/>
            <a:r>
              <a:rPr lang="en-US" sz="2000" b="1" dirty="0" smtClean="0"/>
              <a:t>Not</a:t>
            </a:r>
            <a:r>
              <a:rPr lang="en-US" sz="2000" dirty="0" smtClean="0"/>
              <a:t> fully mapped to physical memory</a:t>
            </a:r>
          </a:p>
          <a:p>
            <a:pPr lvl="1"/>
            <a:r>
              <a:rPr lang="en-US" sz="2000" dirty="0" smtClean="0"/>
              <a:t>Otherwise you could only fit 1 program in memory</a:t>
            </a:r>
          </a:p>
        </p:txBody>
      </p:sp>
      <p:sp>
        <p:nvSpPr>
          <p:cNvPr id="9" name="Rectangle 8"/>
          <p:cNvSpPr/>
          <p:nvPr/>
        </p:nvSpPr>
        <p:spPr>
          <a:xfrm>
            <a:off x="4194446" y="2151063"/>
            <a:ext cx="4034354" cy="41346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69403" y="6313239"/>
            <a:ext cx="462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0x0000000000000000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4446" y="1775957"/>
            <a:ext cx="4034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0xFFFFFFFFFFFFFFFF </a:t>
            </a:r>
            <a:r>
              <a:rPr lang="en-US" dirty="0" smtClean="0">
                <a:cs typeface="Courier New"/>
              </a:rPr>
              <a:t>(32 or 64 bit)</a:t>
            </a:r>
            <a:endParaRPr lang="en-US" dirty="0"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7419" y="3503377"/>
            <a:ext cx="30311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Memory Space for new process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404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2617016" cy="39751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OS loads in the program from disk</a:t>
            </a:r>
          </a:p>
          <a:p>
            <a:r>
              <a:rPr lang="en-US" sz="2800" dirty="0" smtClean="0"/>
              <a:t>“Text” region</a:t>
            </a:r>
          </a:p>
          <a:p>
            <a:pPr lvl="1"/>
            <a:r>
              <a:rPr lang="en-US" sz="2400" dirty="0" smtClean="0"/>
              <a:t>Program </a:t>
            </a:r>
            <a:r>
              <a:rPr lang="en-US" sz="2400" b="1" dirty="0" smtClean="0"/>
              <a:t>code</a:t>
            </a:r>
          </a:p>
          <a:p>
            <a:r>
              <a:rPr lang="en-US" sz="2800" dirty="0" smtClean="0"/>
              <a:t>“Data” region</a:t>
            </a:r>
          </a:p>
          <a:p>
            <a:pPr lvl="1"/>
            <a:r>
              <a:rPr lang="en-US" sz="2400" dirty="0" smtClean="0"/>
              <a:t>Program fixed </a:t>
            </a:r>
            <a:r>
              <a:rPr lang="en-US" sz="2400" b="1" dirty="0" smtClean="0"/>
              <a:t>data</a:t>
            </a:r>
          </a:p>
          <a:p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176145" y="1991504"/>
            <a:ext cx="4034354" cy="41346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51103" y="6138739"/>
            <a:ext cx="365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0x0000000000000000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76145" y="1616398"/>
            <a:ext cx="4034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0xFFFFFFFFFFFFFFFF </a:t>
            </a:r>
            <a:r>
              <a:rPr lang="en-US" dirty="0" smtClean="0">
                <a:cs typeface="Courier New"/>
              </a:rPr>
              <a:t>(32 or 64 bit)</a:t>
            </a:r>
            <a:endParaRPr lang="en-US" dirty="0">
              <a:cs typeface="Courier New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76145" y="5464507"/>
            <a:ext cx="4034354" cy="6616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Text (Program code)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76145" y="4802852"/>
            <a:ext cx="4034354" cy="66165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 (Program data)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5078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00" y="0"/>
            <a:ext cx="7543800" cy="1450757"/>
          </a:xfrm>
        </p:spPr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2617016" cy="39751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Stack</a:t>
            </a:r>
            <a:r>
              <a:rPr lang="en-US" sz="2400" dirty="0" smtClean="0"/>
              <a:t> created to track program function calls and local variables</a:t>
            </a:r>
          </a:p>
          <a:p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219489" y="1825863"/>
            <a:ext cx="4034354" cy="41346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94446" y="5973098"/>
            <a:ext cx="3798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0x0000000000000000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19489" y="1450757"/>
            <a:ext cx="4034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0xFFFFFFFFFFFFFFFF </a:t>
            </a:r>
            <a:r>
              <a:rPr lang="en-US" dirty="0" smtClean="0">
                <a:cs typeface="Courier New"/>
              </a:rPr>
              <a:t>(32 or 64 bit)</a:t>
            </a:r>
            <a:endParaRPr lang="en-US" dirty="0">
              <a:cs typeface="Courier New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19489" y="5298866"/>
            <a:ext cx="4034354" cy="661655"/>
          </a:xfrm>
          <a:prstGeom prst="rect">
            <a:avLst/>
          </a:prstGeom>
          <a:solidFill>
            <a:srgbClr val="99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Text (Program code)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19489" y="4637211"/>
            <a:ext cx="4034354" cy="661655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 (Program data)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4219489" y="1825863"/>
            <a:ext cx="4034354" cy="66165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Stack</a:t>
            </a:r>
            <a:endParaRPr lang="en-US" b="1" dirty="0"/>
          </a:p>
        </p:txBody>
      </p:sp>
      <p:sp>
        <p:nvSpPr>
          <p:cNvPr id="8" name="Down Arrow 7"/>
          <p:cNvSpPr/>
          <p:nvPr/>
        </p:nvSpPr>
        <p:spPr>
          <a:xfrm>
            <a:off x="6962423" y="2204029"/>
            <a:ext cx="426915" cy="618968"/>
          </a:xfrm>
          <a:prstGeom prst="downArrow">
            <a:avLst/>
          </a:prstGeom>
          <a:solidFill>
            <a:srgbClr val="99CC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4980244" y="2204029"/>
            <a:ext cx="426915" cy="618968"/>
          </a:xfrm>
          <a:prstGeom prst="downArrow">
            <a:avLst/>
          </a:prstGeom>
          <a:solidFill>
            <a:srgbClr val="99CC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4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2617016" cy="39751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Heap</a:t>
            </a:r>
            <a:r>
              <a:rPr lang="en-US" sz="2400" dirty="0" smtClean="0"/>
              <a:t> created to store dynamic memory from </a:t>
            </a:r>
            <a:r>
              <a:rPr lang="en-US" sz="2400" dirty="0" err="1" smtClean="0">
                <a:latin typeface="Courier New"/>
                <a:cs typeface="Courier New"/>
              </a:rPr>
              <a:t>malloc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  <a:r>
              <a:rPr lang="en-US" sz="2400" dirty="0" smtClean="0"/>
              <a:t>and related functions</a:t>
            </a:r>
          </a:p>
          <a:p>
            <a:r>
              <a:rPr lang="en-US" sz="2400" dirty="0" smtClean="0"/>
              <a:t>Not to scale – this unused region is </a:t>
            </a:r>
            <a:r>
              <a:rPr lang="en-US" sz="2400" b="1" dirty="0" smtClean="0"/>
              <a:t>huge!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169404" y="1990642"/>
            <a:ext cx="4034354" cy="41346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44362" y="6137877"/>
            <a:ext cx="4197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0x0000000000000000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69404" y="1615536"/>
            <a:ext cx="4034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0xFFFFFFFFFFFFFFFF </a:t>
            </a:r>
            <a:r>
              <a:rPr lang="en-US" dirty="0" smtClean="0">
                <a:cs typeface="Courier New"/>
              </a:rPr>
              <a:t>(32 or 64 bit)</a:t>
            </a:r>
            <a:endParaRPr lang="en-US" dirty="0">
              <a:cs typeface="Courier New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69404" y="5463645"/>
            <a:ext cx="4034354" cy="6616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Text (Program code)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69404" y="4801990"/>
            <a:ext cx="4034354" cy="66165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 (Program data)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4169404" y="1990642"/>
            <a:ext cx="4034354" cy="66165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Stack</a:t>
            </a:r>
            <a:endParaRPr lang="en-US" b="1" dirty="0"/>
          </a:p>
        </p:txBody>
      </p:sp>
      <p:sp>
        <p:nvSpPr>
          <p:cNvPr id="8" name="Down Arrow 7"/>
          <p:cNvSpPr/>
          <p:nvPr/>
        </p:nvSpPr>
        <p:spPr>
          <a:xfrm>
            <a:off x="6912338" y="2368808"/>
            <a:ext cx="426915" cy="618968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4930159" y="2368808"/>
            <a:ext cx="426915" cy="618968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169404" y="4140335"/>
            <a:ext cx="4034354" cy="66165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Heap</a:t>
            </a:r>
            <a:endParaRPr lang="en-US" b="1" dirty="0"/>
          </a:p>
        </p:txBody>
      </p:sp>
      <p:sp>
        <p:nvSpPr>
          <p:cNvPr id="16" name="Down Arrow 15"/>
          <p:cNvSpPr/>
          <p:nvPr/>
        </p:nvSpPr>
        <p:spPr>
          <a:xfrm flipH="1" flipV="1">
            <a:off x="6912338" y="3716455"/>
            <a:ext cx="426915" cy="618968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flipH="1" flipV="1">
            <a:off x="4930159" y="3716455"/>
            <a:ext cx="426915" cy="618968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265460" y="3190541"/>
            <a:ext cx="3852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(Unused / unmapped virtual memory)</a:t>
            </a:r>
            <a:endParaRPr lang="en-US" i="1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2849662" y="3720294"/>
            <a:ext cx="1707663" cy="996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95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2617016" cy="39751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Program starts running</a:t>
            </a:r>
          </a:p>
          <a:p>
            <a:r>
              <a:rPr lang="en-US" sz="2400" dirty="0" err="1" smtClean="0">
                <a:latin typeface="Courier New"/>
                <a:cs typeface="Courier New"/>
              </a:rPr>
              <a:t>malloc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  <a:br>
              <a:rPr lang="en-US" sz="2400" dirty="0" smtClean="0">
                <a:latin typeface="Courier New"/>
                <a:cs typeface="Courier New"/>
              </a:rPr>
            </a:br>
            <a:r>
              <a:rPr lang="en-US" sz="2400" dirty="0" smtClean="0"/>
              <a:t>allocates some memory</a:t>
            </a:r>
          </a:p>
          <a:p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475183" y="1867574"/>
            <a:ext cx="4034354" cy="41346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450140" y="6014809"/>
            <a:ext cx="3835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0x0000000000000000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75183" y="1492468"/>
            <a:ext cx="4034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0xFFFFFFFFFFFFFFFF </a:t>
            </a:r>
            <a:r>
              <a:rPr lang="en-US" dirty="0" smtClean="0">
                <a:cs typeface="Courier New"/>
              </a:rPr>
              <a:t>(32 or 64 bit)</a:t>
            </a:r>
            <a:endParaRPr lang="en-US" dirty="0">
              <a:cs typeface="Courier New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75183" y="5340577"/>
            <a:ext cx="4034354" cy="6616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Text (Program code)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75183" y="4678922"/>
            <a:ext cx="4034354" cy="66165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 (Program data)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4475183" y="1867574"/>
            <a:ext cx="4034354" cy="66165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Stack</a:t>
            </a:r>
            <a:endParaRPr lang="en-US" b="1" dirty="0"/>
          </a:p>
        </p:txBody>
      </p:sp>
      <p:sp>
        <p:nvSpPr>
          <p:cNvPr id="8" name="Down Arrow 7"/>
          <p:cNvSpPr/>
          <p:nvPr/>
        </p:nvSpPr>
        <p:spPr>
          <a:xfrm>
            <a:off x="7218117" y="2245740"/>
            <a:ext cx="426915" cy="618968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5235938" y="2245740"/>
            <a:ext cx="426915" cy="618968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75183" y="4017267"/>
            <a:ext cx="4034354" cy="66165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Heap</a:t>
            </a:r>
            <a:endParaRPr lang="en-US" b="1" dirty="0"/>
          </a:p>
        </p:txBody>
      </p:sp>
      <p:sp>
        <p:nvSpPr>
          <p:cNvPr id="16" name="Down Arrow 15"/>
          <p:cNvSpPr/>
          <p:nvPr/>
        </p:nvSpPr>
        <p:spPr>
          <a:xfrm flipH="1" flipV="1">
            <a:off x="7218117" y="3593387"/>
            <a:ext cx="426915" cy="618968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flipH="1" flipV="1">
            <a:off x="5235938" y="3593387"/>
            <a:ext cx="426915" cy="618968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1912" y="4454814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054499" y="4454813"/>
            <a:ext cx="808160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979617" y="4212355"/>
            <a:ext cx="320187" cy="3948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894405" y="4153660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645032" y="4396119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965219" y="4185675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571239" y="3067473"/>
            <a:ext cx="3852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(Unused / unmapped virtual memory)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03824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2617016" cy="39751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Original heap space eventually fills up</a:t>
            </a:r>
          </a:p>
          <a:p>
            <a:r>
              <a:rPr lang="en-US" sz="2400" dirty="0" err="1" smtClean="0">
                <a:latin typeface="Courier New"/>
                <a:cs typeface="Courier New"/>
              </a:rPr>
              <a:t>malloc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  <a:r>
              <a:rPr lang="en-US" sz="2400" dirty="0" smtClean="0"/>
              <a:t> </a:t>
            </a:r>
            <a:r>
              <a:rPr lang="en-US" sz="2400" i="1" dirty="0" smtClean="0"/>
              <a:t>requests</a:t>
            </a:r>
            <a:r>
              <a:rPr lang="en-US" sz="2400" dirty="0" smtClean="0"/>
              <a:t> additional space from the kernel by using </a:t>
            </a:r>
            <a:r>
              <a:rPr lang="en-US" sz="2400" dirty="0" err="1" smtClean="0">
                <a:latin typeface="Courier New"/>
                <a:cs typeface="Courier New"/>
              </a:rPr>
              <a:t>brk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  <a:r>
              <a:rPr lang="en-US" sz="2400" dirty="0" smtClean="0"/>
              <a:t> system call</a:t>
            </a:r>
          </a:p>
          <a:p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194446" y="1998122"/>
            <a:ext cx="4034354" cy="41346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69404" y="6101586"/>
            <a:ext cx="4059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0x0000000000000000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4446" y="1623016"/>
            <a:ext cx="4034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0xFFFFFFFFFFFFFFFF </a:t>
            </a:r>
            <a:r>
              <a:rPr lang="en-US" dirty="0" smtClean="0">
                <a:cs typeface="Courier New"/>
              </a:rPr>
              <a:t>(32 or 64 bit)</a:t>
            </a:r>
            <a:endParaRPr lang="en-US" dirty="0">
              <a:cs typeface="Courier New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94446" y="5471125"/>
            <a:ext cx="4034354" cy="6616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Text (Program code)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94446" y="4809470"/>
            <a:ext cx="4034354" cy="66165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 (Program data)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4194446" y="1998122"/>
            <a:ext cx="4034354" cy="66165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Stack</a:t>
            </a:r>
            <a:endParaRPr lang="en-US" b="1" dirty="0"/>
          </a:p>
        </p:txBody>
      </p:sp>
      <p:sp>
        <p:nvSpPr>
          <p:cNvPr id="8" name="Down Arrow 7"/>
          <p:cNvSpPr/>
          <p:nvPr/>
        </p:nvSpPr>
        <p:spPr>
          <a:xfrm>
            <a:off x="6937380" y="2376288"/>
            <a:ext cx="426915" cy="618968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4955201" y="2376288"/>
            <a:ext cx="426915" cy="618968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194446" y="3723935"/>
            <a:ext cx="4034354" cy="108553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Heap</a:t>
            </a:r>
            <a:endParaRPr lang="en-US" b="1" dirty="0"/>
          </a:p>
        </p:txBody>
      </p:sp>
      <p:sp>
        <p:nvSpPr>
          <p:cNvPr id="17" name="Down Arrow 16"/>
          <p:cNvSpPr/>
          <p:nvPr/>
        </p:nvSpPr>
        <p:spPr>
          <a:xfrm flipH="1" flipV="1">
            <a:off x="4955201" y="3435791"/>
            <a:ext cx="426915" cy="618968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301175" y="4585362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773762" y="4585361"/>
            <a:ext cx="808160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698880" y="4342903"/>
            <a:ext cx="320187" cy="3948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613668" y="4284208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364295" y="4526667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684482" y="4316223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301175" y="3013355"/>
            <a:ext cx="3852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(Unused / unmapped virtual memory)</a:t>
            </a:r>
            <a:endParaRPr lang="en-US" i="1" dirty="0"/>
          </a:p>
        </p:txBody>
      </p:sp>
      <p:sp>
        <p:nvSpPr>
          <p:cNvPr id="25" name="Rectangle 24"/>
          <p:cNvSpPr/>
          <p:nvPr/>
        </p:nvSpPr>
        <p:spPr>
          <a:xfrm>
            <a:off x="5382116" y="4006739"/>
            <a:ext cx="320187" cy="3948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741572" y="3937370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171467" y="3937369"/>
            <a:ext cx="808160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flipH="1" flipV="1">
            <a:off x="6937380" y="3435791"/>
            <a:ext cx="426915" cy="618968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Left Brace 27"/>
          <p:cNvSpPr/>
          <p:nvPr/>
        </p:nvSpPr>
        <p:spPr>
          <a:xfrm>
            <a:off x="3938297" y="3734607"/>
            <a:ext cx="231107" cy="413209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393979" y="3644982"/>
            <a:ext cx="65104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New  space</a:t>
            </a:r>
            <a:endParaRPr lang="en-US" sz="1600" i="1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4215791" y="4158488"/>
            <a:ext cx="3948971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891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8124370" cy="4524102"/>
          </a:xfrm>
        </p:spPr>
        <p:txBody>
          <a:bodyPr>
            <a:normAutofit/>
          </a:bodyPr>
          <a:lstStyle/>
          <a:p>
            <a:pPr>
              <a:buFont typeface="Courier New"/>
              <a:buChar char="o"/>
            </a:pPr>
            <a:r>
              <a:rPr lang="en-US" sz="3200" dirty="0" smtClean="0"/>
              <a:t> Pointer basics  </a:t>
            </a:r>
          </a:p>
          <a:p>
            <a:pPr>
              <a:buFont typeface="Courier New"/>
              <a:buChar char="o"/>
            </a:pPr>
            <a:r>
              <a:rPr lang="en-US" sz="3200" dirty="0" smtClean="0"/>
              <a:t>Pointers and multi-dimensional arrays</a:t>
            </a:r>
          </a:p>
          <a:p>
            <a:pPr lvl="1">
              <a:buFont typeface="Courier New"/>
              <a:buChar char="o"/>
            </a:pPr>
            <a:r>
              <a:rPr lang="en-US" sz="2800" dirty="0"/>
              <a:t> </a:t>
            </a:r>
            <a:r>
              <a:rPr lang="en-US" sz="2800" dirty="0" err="1" smtClean="0">
                <a:latin typeface="Courier"/>
                <a:cs typeface="Courier"/>
              </a:rPr>
              <a:t>malloc</a:t>
            </a:r>
            <a:r>
              <a:rPr lang="en-US" sz="2800" dirty="0" smtClean="0">
                <a:latin typeface="Courier"/>
                <a:cs typeface="Courier"/>
              </a:rPr>
              <a:t>, </a:t>
            </a:r>
            <a:r>
              <a:rPr lang="en-US" sz="2800" dirty="0" err="1" smtClean="0">
                <a:latin typeface="Courier"/>
                <a:cs typeface="Courier"/>
              </a:rPr>
              <a:t>calloc</a:t>
            </a:r>
            <a:r>
              <a:rPr lang="en-US" sz="2800" dirty="0" smtClean="0">
                <a:latin typeface="Courier"/>
                <a:cs typeface="Courier"/>
              </a:rPr>
              <a:t>, free</a:t>
            </a:r>
          </a:p>
          <a:p>
            <a:pPr>
              <a:buFont typeface="Courier New"/>
              <a:buChar char="o"/>
            </a:pPr>
            <a:r>
              <a:rPr lang="en-US" sz="2800" dirty="0"/>
              <a:t> </a:t>
            </a:r>
            <a:r>
              <a:rPr lang="en-US" sz="2800" dirty="0" smtClean="0"/>
              <a:t>2D array manipulation for Lab 4 </a:t>
            </a:r>
          </a:p>
          <a:p>
            <a:pPr>
              <a:buFont typeface="Courier New"/>
              <a:buChar char="o"/>
            </a:pPr>
            <a:r>
              <a:rPr lang="en-US" sz="3000" dirty="0" smtClean="0">
                <a:latin typeface="Arial"/>
                <a:cs typeface="Arial"/>
              </a:rPr>
              <a:t> Strings in C</a:t>
            </a:r>
          </a:p>
          <a:p>
            <a:pPr>
              <a:buFont typeface="Courier New"/>
              <a:buChar char="o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96662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03412" y="2101396"/>
            <a:ext cx="2617016" cy="39751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Program terminates</a:t>
            </a:r>
          </a:p>
          <a:p>
            <a:r>
              <a:rPr lang="en-US" sz="2400" dirty="0" smtClean="0"/>
              <a:t>OS expunges entire virtual address space</a:t>
            </a:r>
          </a:p>
          <a:p>
            <a:pPr lvl="1"/>
            <a:r>
              <a:rPr lang="en-US" sz="2000" dirty="0" smtClean="0"/>
              <a:t>Everything is deleted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4194446" y="2019579"/>
            <a:ext cx="4034354" cy="41346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69403" y="6166814"/>
            <a:ext cx="3810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0x0000000000000000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4446" y="1644473"/>
            <a:ext cx="4034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0xFFFFFFFFFFFFFFFF </a:t>
            </a:r>
            <a:r>
              <a:rPr lang="en-US" dirty="0" smtClean="0">
                <a:cs typeface="Courier New"/>
              </a:rPr>
              <a:t>(32 or 64 bit)</a:t>
            </a:r>
            <a:endParaRPr lang="en-US" dirty="0">
              <a:cs typeface="Courier New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94446" y="5492582"/>
            <a:ext cx="4034354" cy="6616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Text (Program code)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94446" y="4830927"/>
            <a:ext cx="4034354" cy="66165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 (Program data)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4194446" y="2019579"/>
            <a:ext cx="4034354" cy="66165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Stack</a:t>
            </a:r>
            <a:endParaRPr lang="en-US" b="1" dirty="0"/>
          </a:p>
        </p:txBody>
      </p:sp>
      <p:sp>
        <p:nvSpPr>
          <p:cNvPr id="8" name="Down Arrow 7"/>
          <p:cNvSpPr/>
          <p:nvPr/>
        </p:nvSpPr>
        <p:spPr>
          <a:xfrm>
            <a:off x="6937380" y="2397745"/>
            <a:ext cx="426915" cy="618968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4955201" y="2397745"/>
            <a:ext cx="426915" cy="618968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194446" y="3745392"/>
            <a:ext cx="4034354" cy="108553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Heap</a:t>
            </a:r>
            <a:endParaRPr lang="en-US" b="1" dirty="0"/>
          </a:p>
        </p:txBody>
      </p:sp>
      <p:sp>
        <p:nvSpPr>
          <p:cNvPr id="17" name="Down Arrow 16"/>
          <p:cNvSpPr/>
          <p:nvPr/>
        </p:nvSpPr>
        <p:spPr>
          <a:xfrm flipH="1" flipV="1">
            <a:off x="4955201" y="3457248"/>
            <a:ext cx="426915" cy="618968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773762" y="4606818"/>
            <a:ext cx="808160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613668" y="4305665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684482" y="4337680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301175" y="3034812"/>
            <a:ext cx="3852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(Unused / unmapped virtual memory)</a:t>
            </a:r>
            <a:endParaRPr lang="en-US" i="1" dirty="0"/>
          </a:p>
        </p:txBody>
      </p:sp>
      <p:sp>
        <p:nvSpPr>
          <p:cNvPr id="26" name="Rectangle 25"/>
          <p:cNvSpPr/>
          <p:nvPr/>
        </p:nvSpPr>
        <p:spPr>
          <a:xfrm>
            <a:off x="6741572" y="3958827"/>
            <a:ext cx="320187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171467" y="3958826"/>
            <a:ext cx="808160" cy="1173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flipH="1" flipV="1">
            <a:off x="6937380" y="3457248"/>
            <a:ext cx="426915" cy="618968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650130" y="1644473"/>
            <a:ext cx="5360186" cy="4891673"/>
          </a:xfrm>
          <a:prstGeom prst="rect">
            <a:avLst/>
          </a:prstGeom>
          <a:solidFill>
            <a:srgbClr val="FFFFFF">
              <a:alpha val="54000"/>
            </a:srgb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3842241" y="1874825"/>
            <a:ext cx="4674727" cy="4279412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 flipV="1">
            <a:off x="3842241" y="1819121"/>
            <a:ext cx="4674727" cy="4279412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6366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4 </a:t>
            </a:r>
            <a:r>
              <a:rPr lang="mr-IN" dirty="0" smtClean="0"/>
              <a:t>–</a:t>
            </a:r>
            <a:r>
              <a:rPr lang="en-US" dirty="0" smtClean="0"/>
              <a:t> Free a 2D array (Useful for Lab 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3318" y="2293965"/>
            <a:ext cx="811131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free() </a:t>
            </a:r>
            <a:r>
              <a:rPr lang="en-US" dirty="0" smtClean="0"/>
              <a:t>is actually a reverse operation of </a:t>
            </a:r>
            <a:r>
              <a:rPr lang="en-US" dirty="0" err="1">
                <a:latin typeface="Courier"/>
                <a:cs typeface="Courier"/>
              </a:rPr>
              <a:t>malloc</a:t>
            </a:r>
            <a:r>
              <a:rPr lang="en-US" dirty="0" smtClean="0"/>
              <a:t>. The steps you use for </a:t>
            </a:r>
            <a:r>
              <a:rPr lang="en-US" dirty="0">
                <a:latin typeface="Courier"/>
                <a:cs typeface="Courier"/>
              </a:rPr>
              <a:t>free</a:t>
            </a:r>
            <a:r>
              <a:rPr lang="en-US" dirty="0" smtClean="0"/>
              <a:t> is opposite of the steps for </a:t>
            </a:r>
            <a:r>
              <a:rPr lang="en-US" dirty="0" err="1">
                <a:latin typeface="Courier"/>
                <a:cs typeface="Courier"/>
              </a:rPr>
              <a:t>malloc</a:t>
            </a:r>
            <a:r>
              <a:rPr lang="en-US" dirty="0" smtClean="0"/>
              <a:t>. Free a dynamically allocated 2D array.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88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Operations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36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There is no such thing as a “string” in C!</a:t>
            </a:r>
          </a:p>
          <a:p>
            <a:r>
              <a:rPr lang="en-US" sz="2800" dirty="0" smtClean="0"/>
              <a:t>What do you get? </a:t>
            </a:r>
            <a:r>
              <a:rPr lang="en-US" sz="2800" b="1" dirty="0" smtClean="0"/>
              <a:t>An array of characters</a:t>
            </a:r>
          </a:p>
          <a:p>
            <a:pPr lvl="1"/>
            <a:r>
              <a:rPr lang="en-US" sz="2400" dirty="0" smtClean="0"/>
              <a:t>Terminated </a:t>
            </a:r>
            <a:r>
              <a:rPr lang="en-US" sz="2400" dirty="0"/>
              <a:t>by the null character </a:t>
            </a:r>
            <a:r>
              <a:rPr lang="en-US" sz="2400" dirty="0" smtClean="0">
                <a:latin typeface="Courier New"/>
                <a:cs typeface="Courier New"/>
              </a:rPr>
              <a:t>'\0'</a:t>
            </a:r>
            <a:endParaRPr lang="en-US" sz="2400" dirty="0">
              <a:latin typeface="Courier New"/>
              <a:cs typeface="Courier New"/>
            </a:endParaRPr>
          </a:p>
          <a:p>
            <a:r>
              <a:rPr lang="en-US" sz="2800" dirty="0"/>
              <a:t>Must manipulate element by element…</a:t>
            </a:r>
          </a:p>
          <a:p>
            <a:pPr lvl="1"/>
            <a:r>
              <a:rPr lang="en-US" sz="2400" dirty="0"/>
              <a:t>Not enough room in the array?  Need a bigger array</a:t>
            </a:r>
          </a:p>
        </p:txBody>
      </p:sp>
    </p:spTree>
    <p:extLst>
      <p:ext uri="{BB962C8B-B14F-4D97-AF65-F5344CB8AC3E}">
        <p14:creationId xmlns:p14="http://schemas.microsoft.com/office/powerpoint/2010/main" val="3453787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of Characters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8544" y="1877661"/>
            <a:ext cx="7076747" cy="1647837"/>
          </a:xfrm>
        </p:spPr>
        <p:txBody>
          <a:bodyPr/>
          <a:lstStyle/>
          <a:p>
            <a:r>
              <a:rPr lang="en-US" dirty="0" smtClean="0">
                <a:latin typeface="Courier New"/>
                <a:cs typeface="Courier New"/>
              </a:rPr>
              <a:t>char phrase[]="Math";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02385" y="5933607"/>
            <a:ext cx="984019" cy="365125"/>
          </a:xfrm>
        </p:spPr>
        <p:txBody>
          <a:bodyPr/>
          <a:lstStyle/>
          <a:p>
            <a:fld id="{4653811A-09ED-8846-B6C1-183130DD340C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22781" y="2625156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22780" y="2293454"/>
            <a:ext cx="1392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87018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3615492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543966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5472440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6400914" y="40846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</a:p>
        </p:txBody>
      </p:sp>
      <p:cxnSp>
        <p:nvCxnSpPr>
          <p:cNvPr id="16" name="Straight Arrow Connector 15"/>
          <p:cNvCxnSpPr>
            <a:endCxn id="17" idx="0"/>
          </p:cNvCxnSpPr>
          <p:nvPr/>
        </p:nvCxnSpPr>
        <p:spPr>
          <a:xfrm rot="16200000" flipH="1">
            <a:off x="2554261" y="3155958"/>
            <a:ext cx="729751" cy="4642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87017" y="3752953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phrase[0]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615492" y="3751464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phrase[1]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543967" y="3751464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phrase[2]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5472442" y="3752953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phrase[3]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6400917" y="3752953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phrase[4]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2687017" y="5449387"/>
            <a:ext cx="3713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Null terminator character </a:t>
            </a:r>
            <a:br>
              <a:rPr lang="en-US" dirty="0" smtClean="0"/>
            </a:br>
            <a:r>
              <a:rPr lang="en-US" dirty="0" smtClean="0"/>
              <a:t>(End of string)</a:t>
            </a:r>
            <a:endParaRPr lang="en-US" dirty="0"/>
          </a:p>
        </p:txBody>
      </p:sp>
      <p:cxnSp>
        <p:nvCxnSpPr>
          <p:cNvPr id="27" name="Shape 26"/>
          <p:cNvCxnSpPr>
            <a:stCxn id="25" idx="3"/>
            <a:endCxn id="11" idx="2"/>
          </p:cNvCxnSpPr>
          <p:nvPr/>
        </p:nvCxnSpPr>
        <p:spPr>
          <a:xfrm flipV="1">
            <a:off x="6400914" y="4985000"/>
            <a:ext cx="464237" cy="78755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342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of Characters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503" y="2133600"/>
            <a:ext cx="7076747" cy="1647837"/>
          </a:xfrm>
        </p:spPr>
        <p:txBody>
          <a:bodyPr/>
          <a:lstStyle/>
          <a:p>
            <a:r>
              <a:rPr lang="en-US" dirty="0" smtClean="0">
                <a:latin typeface="Courier New"/>
                <a:cs typeface="Courier New"/>
              </a:rPr>
              <a:t>char phrase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[8]</a:t>
            </a:r>
            <a:r>
              <a:rPr lang="en-US" dirty="0" smtClean="0">
                <a:latin typeface="Courier New"/>
                <a:cs typeface="Courier New"/>
              </a:rPr>
              <a:t>="Math";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53029" y="300429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1626" y="2562054"/>
            <a:ext cx="1753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17266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245740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3174214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102688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5031162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59636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sp>
        <p:nvSpPr>
          <p:cNvPr id="13" name="Rectangle 12"/>
          <p:cNvSpPr/>
          <p:nvPr/>
        </p:nvSpPr>
        <p:spPr>
          <a:xfrm>
            <a:off x="6888110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sp>
        <p:nvSpPr>
          <p:cNvPr id="14" name="Rectangle 13"/>
          <p:cNvSpPr/>
          <p:nvPr/>
        </p:nvSpPr>
        <p:spPr>
          <a:xfrm>
            <a:off x="7816584" y="4463801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cxnSp>
        <p:nvCxnSpPr>
          <p:cNvPr id="16" name="Straight Arrow Connector 15"/>
          <p:cNvCxnSpPr>
            <a:endCxn id="17" idx="0"/>
          </p:cNvCxnSpPr>
          <p:nvPr/>
        </p:nvCxnSpPr>
        <p:spPr>
          <a:xfrm rot="16200000" flipH="1">
            <a:off x="1184509" y="3535101"/>
            <a:ext cx="729751" cy="4642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17265" y="4132096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phrase[0]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2245740" y="4130607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phrase[1]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3174215" y="4130607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phrase[2]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102690" y="4132096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phrase[3]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5031165" y="4132096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phrase[4]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5959640" y="4132096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phrase[5]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6888115" y="4130607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phrase[6]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7842221" y="4130607"/>
            <a:ext cx="928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phrase[7]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501626" y="5507775"/>
            <a:ext cx="8243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Courier New"/>
                <a:cs typeface="Courier New"/>
              </a:rPr>
              <a:t>printf</a:t>
            </a:r>
            <a:r>
              <a:rPr lang="en-US" sz="2400" dirty="0" smtClean="0">
                <a:latin typeface="Courier New"/>
                <a:cs typeface="Courier New"/>
              </a:rPr>
              <a:t>("%s\n", phrase);</a:t>
            </a:r>
            <a:r>
              <a:rPr lang="en-US" sz="2400" dirty="0" smtClean="0"/>
              <a:t>   </a:t>
            </a:r>
            <a:r>
              <a:rPr lang="en-US" sz="2400" dirty="0" smtClean="0">
                <a:solidFill>
                  <a:srgbClr val="FF0000"/>
                </a:solidFill>
              </a:rPr>
              <a:t>	</a:t>
            </a:r>
            <a:r>
              <a:rPr lang="en-US" sz="2400" b="1" dirty="0" smtClean="0">
                <a:solidFill>
                  <a:srgbClr val="FF0000"/>
                </a:solidFill>
              </a:rPr>
              <a:t>Prints until it reaches</a:t>
            </a:r>
            <a:br>
              <a:rPr lang="en-US" sz="2400" b="1" dirty="0" smtClean="0">
                <a:solidFill>
                  <a:srgbClr val="FF0000"/>
                </a:solidFill>
              </a:rPr>
            </a:br>
            <a:r>
              <a:rPr lang="en-US" sz="2400" b="1" dirty="0" smtClean="0">
                <a:solidFill>
                  <a:srgbClr val="FF0000"/>
                </a:solidFill>
              </a:rPr>
              <a:t>						the 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\0</a:t>
            </a:r>
            <a:r>
              <a:rPr lang="en-US" sz="2400" b="1" dirty="0" smtClean="0">
                <a:solidFill>
                  <a:srgbClr val="FF0000"/>
                </a:solidFill>
              </a:rPr>
              <a:t> character!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762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Library for Character Arrays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ourier New"/>
                <a:cs typeface="Courier New"/>
              </a:rPr>
              <a:t>#include &lt;</a:t>
            </a:r>
            <a:r>
              <a:rPr lang="en-US" sz="3200" b="1" dirty="0" err="1" smtClean="0">
                <a:latin typeface="Courier New"/>
                <a:cs typeface="Courier New"/>
              </a:rPr>
              <a:t>string.h</a:t>
            </a:r>
            <a:r>
              <a:rPr lang="en-US" sz="3200" b="1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3200" dirty="0" smtClean="0"/>
              <a:t>Useful functions</a:t>
            </a:r>
          </a:p>
          <a:p>
            <a:pPr lvl="1"/>
            <a:r>
              <a:rPr lang="en-US" sz="2800" dirty="0" err="1" smtClean="0">
                <a:latin typeface="Courier New"/>
                <a:cs typeface="Courier New"/>
              </a:rPr>
              <a:t>strcpy</a:t>
            </a:r>
            <a:endParaRPr lang="en-US" sz="2800" dirty="0" smtClean="0"/>
          </a:p>
          <a:p>
            <a:pPr lvl="1"/>
            <a:r>
              <a:rPr lang="en-US" sz="2800" dirty="0" err="1" smtClean="0">
                <a:latin typeface="Courier New"/>
                <a:cs typeface="Courier New"/>
              </a:rPr>
              <a:t>strcmp</a:t>
            </a:r>
            <a:r>
              <a:rPr lang="en-US" sz="2800" dirty="0" smtClean="0"/>
              <a:t> – Google it!</a:t>
            </a:r>
          </a:p>
          <a:p>
            <a:pPr lvl="1"/>
            <a:r>
              <a:rPr lang="en-US" sz="2800" dirty="0" err="1" smtClean="0">
                <a:latin typeface="Courier New"/>
                <a:cs typeface="Courier New"/>
              </a:rPr>
              <a:t>strlen</a:t>
            </a:r>
            <a:r>
              <a:rPr lang="en-US" sz="2800" dirty="0" smtClean="0"/>
              <a:t> – Google it!</a:t>
            </a:r>
          </a:p>
          <a:p>
            <a:pPr lvl="1"/>
            <a:r>
              <a:rPr lang="en-US" sz="2800" dirty="0" err="1" smtClean="0">
                <a:latin typeface="Courier New"/>
                <a:cs typeface="Courier New"/>
              </a:rPr>
              <a:t>strcat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0564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503" y="2133601"/>
            <a:ext cx="7076747" cy="160375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char phrase1[] = "Math";</a:t>
            </a:r>
          </a:p>
          <a:p>
            <a:r>
              <a:rPr lang="en-US" dirty="0" smtClean="0">
                <a:latin typeface="Courier New"/>
                <a:cs typeface="Courier New"/>
              </a:rPr>
              <a:t>char phrase2[8];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strcpy(phrase2, phrase1);</a:t>
            </a:r>
            <a:endParaRPr lang="en-US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780" y="4069052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-177099" y="3653733"/>
            <a:ext cx="1686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91628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220102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3148576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077050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5005524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cxnSp>
        <p:nvCxnSpPr>
          <p:cNvPr id="15" name="Straight Arrow Connector 14"/>
          <p:cNvCxnSpPr>
            <a:endCxn id="7" idx="1"/>
          </p:cNvCxnSpPr>
          <p:nvPr/>
        </p:nvCxnSpPr>
        <p:spPr>
          <a:xfrm>
            <a:off x="464237" y="4544640"/>
            <a:ext cx="8273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9162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phrase1[0]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220102" y="3761275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phrase1[1]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148577" y="3761275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phrase1[2]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077052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phrase1[3]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500552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phrase1[4]</a:t>
            </a:r>
            <a:endParaRPr lang="en-US" sz="1200" dirty="0"/>
          </a:p>
        </p:txBody>
      </p:sp>
      <p:sp>
        <p:nvSpPr>
          <p:cNvPr id="26" name="Rectangle 25"/>
          <p:cNvSpPr/>
          <p:nvPr/>
        </p:nvSpPr>
        <p:spPr>
          <a:xfrm>
            <a:off x="94780" y="5604090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-132484" y="5130246"/>
            <a:ext cx="1554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phrase2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291628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29" name="Rectangle 28"/>
          <p:cNvSpPr/>
          <p:nvPr/>
        </p:nvSpPr>
        <p:spPr>
          <a:xfrm>
            <a:off x="2220102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i="1" dirty="0" smtClean="0"/>
          </a:p>
        </p:txBody>
      </p:sp>
      <p:sp>
        <p:nvSpPr>
          <p:cNvPr id="30" name="Rectangle 29"/>
          <p:cNvSpPr/>
          <p:nvPr/>
        </p:nvSpPr>
        <p:spPr>
          <a:xfrm>
            <a:off x="3148576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</a:t>
            </a:r>
            <a:endParaRPr lang="en-US" sz="3200" i="1" dirty="0" smtClean="0"/>
          </a:p>
        </p:txBody>
      </p:sp>
      <p:sp>
        <p:nvSpPr>
          <p:cNvPr id="31" name="Rectangle 30"/>
          <p:cNvSpPr/>
          <p:nvPr/>
        </p:nvSpPr>
        <p:spPr>
          <a:xfrm>
            <a:off x="4077050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</a:t>
            </a:r>
            <a:endParaRPr lang="en-US" sz="3200" i="1" dirty="0" smtClean="0"/>
          </a:p>
        </p:txBody>
      </p:sp>
      <p:sp>
        <p:nvSpPr>
          <p:cNvPr id="32" name="Rectangle 31"/>
          <p:cNvSpPr/>
          <p:nvPr/>
        </p:nvSpPr>
        <p:spPr>
          <a:xfrm>
            <a:off x="5005524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933998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sp>
        <p:nvSpPr>
          <p:cNvPr id="34" name="Rectangle 33"/>
          <p:cNvSpPr/>
          <p:nvPr/>
        </p:nvSpPr>
        <p:spPr>
          <a:xfrm>
            <a:off x="6862472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sp>
        <p:nvSpPr>
          <p:cNvPr id="35" name="Rectangle 34"/>
          <p:cNvSpPr/>
          <p:nvPr/>
        </p:nvSpPr>
        <p:spPr>
          <a:xfrm>
            <a:off x="7790946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???</a:t>
            </a:r>
            <a:endParaRPr lang="en-US" sz="3200" i="1" dirty="0"/>
          </a:p>
        </p:txBody>
      </p:sp>
      <p:cxnSp>
        <p:nvCxnSpPr>
          <p:cNvPr id="36" name="Straight Arrow Connector 35"/>
          <p:cNvCxnSpPr>
            <a:endCxn id="28" idx="1"/>
          </p:cNvCxnSpPr>
          <p:nvPr/>
        </p:nvCxnSpPr>
        <p:spPr>
          <a:xfrm>
            <a:off x="464237" y="6079678"/>
            <a:ext cx="8273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91627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phrase2[0]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2220102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phrase2[1]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148577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phrase2[2]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4077052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phrase2[3]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5527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phrase2[4]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5934002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phrase2[5]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6862477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phrase2[6]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7816583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phrase2[7]</a:t>
            </a:r>
            <a:endParaRPr lang="en-US" sz="1200" dirty="0"/>
          </a:p>
        </p:txBody>
      </p:sp>
      <p:sp>
        <p:nvSpPr>
          <p:cNvPr id="46" name="Down Arrow 45"/>
          <p:cNvSpPr/>
          <p:nvPr/>
        </p:nvSpPr>
        <p:spPr>
          <a:xfrm>
            <a:off x="1649190" y="4969394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own Arrow 46"/>
          <p:cNvSpPr/>
          <p:nvPr/>
        </p:nvSpPr>
        <p:spPr>
          <a:xfrm>
            <a:off x="2550360" y="4967905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wn Arrow 47"/>
          <p:cNvSpPr/>
          <p:nvPr/>
        </p:nvSpPr>
        <p:spPr>
          <a:xfrm>
            <a:off x="3488692" y="4957590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wn Arrow 48"/>
          <p:cNvSpPr/>
          <p:nvPr/>
        </p:nvSpPr>
        <p:spPr>
          <a:xfrm>
            <a:off x="4417546" y="4943980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wn Arrow 49"/>
          <p:cNvSpPr/>
          <p:nvPr/>
        </p:nvSpPr>
        <p:spPr>
          <a:xfrm>
            <a:off x="5365357" y="4943980"/>
            <a:ext cx="265387" cy="32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12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Concatenation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503" y="2133601"/>
            <a:ext cx="7076747" cy="160375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char phrase1[8] = “Comp”;</a:t>
            </a:r>
          </a:p>
          <a:p>
            <a:r>
              <a:rPr lang="en-US" dirty="0" smtClean="0">
                <a:latin typeface="Courier New"/>
                <a:cs typeface="Courier New"/>
              </a:rPr>
              <a:t>char phrase2[] = “</a:t>
            </a:r>
            <a:r>
              <a:rPr lang="en-US" dirty="0" err="1" smtClean="0">
                <a:latin typeface="Courier New"/>
                <a:cs typeface="Courier New"/>
              </a:rPr>
              <a:t>Sci</a:t>
            </a:r>
            <a:r>
              <a:rPr lang="en-US" dirty="0" smtClean="0">
                <a:latin typeface="Courier New"/>
                <a:cs typeface="Courier New"/>
              </a:rPr>
              <a:t>”;</a:t>
            </a:r>
          </a:p>
          <a:p>
            <a:r>
              <a:rPr lang="en-US" b="1" dirty="0" smtClean="0">
                <a:solidFill>
                  <a:srgbClr val="528A02"/>
                </a:solidFill>
                <a:latin typeface="Courier New"/>
                <a:cs typeface="Courier New"/>
              </a:rPr>
              <a:t>strcat(phrase1, phrase2);</a:t>
            </a:r>
          </a:p>
        </p:txBody>
      </p:sp>
      <p:sp>
        <p:nvSpPr>
          <p:cNvPr id="5" name="Rectangle 4"/>
          <p:cNvSpPr/>
          <p:nvPr/>
        </p:nvSpPr>
        <p:spPr>
          <a:xfrm>
            <a:off x="94780" y="4069052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4779" y="3737350"/>
            <a:ext cx="1349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91628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220102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O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3148576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077050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5005524" y="4094469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</a:t>
            </a:r>
            <a:endParaRPr lang="en-US" sz="3200" dirty="0">
              <a:latin typeface="Courier New"/>
              <a:cs typeface="Courier New"/>
            </a:endParaRPr>
          </a:p>
        </p:txBody>
      </p:sp>
      <p:cxnSp>
        <p:nvCxnSpPr>
          <p:cNvPr id="15" name="Straight Arrow Connector 14"/>
          <p:cNvCxnSpPr>
            <a:endCxn id="7" idx="1"/>
          </p:cNvCxnSpPr>
          <p:nvPr/>
        </p:nvCxnSpPr>
        <p:spPr>
          <a:xfrm>
            <a:off x="464237" y="4544640"/>
            <a:ext cx="8273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9162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phrase1[0]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220102" y="3761275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phrase1[1]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148577" y="3761275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phrase1[2]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077052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phrase1[3]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500552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phrase1[4]</a:t>
            </a:r>
            <a:endParaRPr lang="en-US" sz="1200" dirty="0"/>
          </a:p>
        </p:txBody>
      </p:sp>
      <p:sp>
        <p:nvSpPr>
          <p:cNvPr id="26" name="Rectangle 25"/>
          <p:cNvSpPr/>
          <p:nvPr/>
        </p:nvSpPr>
        <p:spPr>
          <a:xfrm>
            <a:off x="94780" y="5604090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94780" y="5272388"/>
            <a:ext cx="1349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phrase2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291628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220102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148576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077050" y="5629507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cxnSp>
        <p:nvCxnSpPr>
          <p:cNvPr id="36" name="Straight Arrow Connector 35"/>
          <p:cNvCxnSpPr>
            <a:endCxn id="28" idx="1"/>
          </p:cNvCxnSpPr>
          <p:nvPr/>
        </p:nvCxnSpPr>
        <p:spPr>
          <a:xfrm>
            <a:off x="464237" y="6079678"/>
            <a:ext cx="8273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91627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phrase2[0]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2220102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phrase2[1]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148577" y="529631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phrase2[2]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4077052" y="5297802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phrase2[3]</a:t>
            </a:r>
            <a:endParaRPr lang="en-US" sz="1200" dirty="0"/>
          </a:p>
        </p:txBody>
      </p:sp>
      <p:sp>
        <p:nvSpPr>
          <p:cNvPr id="45" name="Rectangle 44"/>
          <p:cNvSpPr/>
          <p:nvPr/>
        </p:nvSpPr>
        <p:spPr>
          <a:xfrm>
            <a:off x="5933992" y="40959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46" name="Rectangle 45"/>
          <p:cNvSpPr/>
          <p:nvPr/>
        </p:nvSpPr>
        <p:spPr>
          <a:xfrm>
            <a:off x="6862466" y="40959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</a:t>
            </a:r>
            <a:endParaRPr lang="en-US" sz="3200" dirty="0"/>
          </a:p>
        </p:txBody>
      </p:sp>
      <p:sp>
        <p:nvSpPr>
          <p:cNvPr id="47" name="Rectangle 46"/>
          <p:cNvSpPr/>
          <p:nvPr/>
        </p:nvSpPr>
        <p:spPr>
          <a:xfrm>
            <a:off x="7790940" y="4095958"/>
            <a:ext cx="928474" cy="9003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/>
                <a:cs typeface="Courier New"/>
              </a:rPr>
              <a:t>\0</a:t>
            </a:r>
            <a:endParaRPr lang="en-US" sz="3200" dirty="0">
              <a:latin typeface="Courier New"/>
              <a:cs typeface="Courier New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33996" y="3764253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phrase1[5]</a:t>
            </a:r>
            <a:endParaRPr lang="en-US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6862471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phrase1[6]</a:t>
            </a:r>
            <a:endParaRPr lang="en-US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7816577" y="3762764"/>
            <a:ext cx="928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phrase1[7]</a:t>
            </a:r>
            <a:endParaRPr lang="en-US" sz="1200" dirty="0"/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1781503" y="4748975"/>
            <a:ext cx="3416195" cy="10778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2742933" y="4748975"/>
            <a:ext cx="3490036" cy="10778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3714166" y="4748975"/>
            <a:ext cx="3425999" cy="10778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751726" y="5133889"/>
            <a:ext cx="339227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You cannot do this: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phrase2=</a:t>
            </a:r>
            <a:b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</a:b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phrase1+phrase2;</a:t>
            </a:r>
            <a:endParaRPr lang="en-US" b="1" dirty="0">
              <a:solidFill>
                <a:schemeClr val="accent1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40455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Participation: String Reversal (Useful for Lab 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7876" y="2195187"/>
            <a:ext cx="88461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Assume a character string called </a:t>
            </a:r>
            <a:r>
              <a:rPr lang="en-US" dirty="0" smtClean="0">
                <a:latin typeface="Courier"/>
                <a:cs typeface="Courier"/>
              </a:rPr>
              <a:t>word</a:t>
            </a:r>
            <a:r>
              <a:rPr lang="en-US" dirty="0" smtClean="0"/>
              <a:t>. Reverse this string (you can use another character buffer to store the reverse string). For the matrix (note it was part of a structure) in Problem 3, write a C snippet to check if this reverse string is placed horizontally anywhere in the matrix. Feel free to use string functions.</a:t>
            </a:r>
          </a:p>
          <a:p>
            <a:endParaRPr lang="en-US" dirty="0"/>
          </a:p>
          <a:p>
            <a:r>
              <a:rPr lang="en-US" dirty="0" smtClean="0"/>
              <a:t>For example, if the word is: elephant, then check if </a:t>
            </a:r>
          </a:p>
          <a:p>
            <a:r>
              <a:rPr lang="en-US" dirty="0" err="1" smtClean="0"/>
              <a:t>tnahpele</a:t>
            </a:r>
            <a:r>
              <a:rPr lang="en-US" dirty="0" smtClean="0"/>
              <a:t> is in the matrix.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17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4393"/>
            <a:ext cx="8862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Pointers</a:t>
            </a:r>
            <a:r>
              <a:rPr lang="en-US" dirty="0"/>
              <a:t> are special variables that hold/store memory addresses of other variables.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056318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When a pointer, say </a:t>
            </a:r>
            <a:r>
              <a:rPr lang="en-US" dirty="0" err="1"/>
              <a:t>iptr</a:t>
            </a:r>
            <a:r>
              <a:rPr lang="en-US" dirty="0"/>
              <a:t>, holds the address of an integer variable, say </a:t>
            </a:r>
            <a:r>
              <a:rPr lang="en-US" dirty="0" err="1"/>
              <a:t>ivar</a:t>
            </a:r>
            <a:r>
              <a:rPr lang="en-US" dirty="0"/>
              <a:t>, then we say: “</a:t>
            </a:r>
            <a:r>
              <a:rPr lang="en-US" dirty="0" err="1"/>
              <a:t>iptr</a:t>
            </a:r>
            <a:r>
              <a:rPr lang="en-US" dirty="0"/>
              <a:t> is an integer pointer that points to </a:t>
            </a:r>
            <a:r>
              <a:rPr lang="en-US" dirty="0" err="1"/>
              <a:t>ivar</a:t>
            </a:r>
            <a:r>
              <a:rPr lang="en-US" dirty="0"/>
              <a:t>.</a:t>
            </a:r>
            <a:r>
              <a:rPr lang="en-US" dirty="0" smtClean="0"/>
              <a:t>”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ivar</a:t>
            </a:r>
            <a:r>
              <a:rPr lang="en-US" dirty="0" smtClean="0">
                <a:latin typeface="Courier"/>
                <a:cs typeface="Courier"/>
              </a:rPr>
              <a:t>=45;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*</a:t>
            </a:r>
            <a:r>
              <a:rPr lang="en-US" dirty="0" err="1" smtClean="0">
                <a:latin typeface="Courier"/>
                <a:cs typeface="Courier"/>
              </a:rPr>
              <a:t>iptr</a:t>
            </a:r>
            <a:r>
              <a:rPr lang="en-US" dirty="0" smtClean="0">
                <a:latin typeface="Courier"/>
                <a:cs typeface="Courier"/>
              </a:rPr>
              <a:t>; </a:t>
            </a:r>
            <a:r>
              <a:rPr lang="en-US" dirty="0" err="1" smtClean="0">
                <a:latin typeface="Courier"/>
                <a:cs typeface="Courier"/>
              </a:rPr>
              <a:t>iptr</a:t>
            </a:r>
            <a:r>
              <a:rPr lang="en-US" dirty="0" smtClean="0">
                <a:latin typeface="Courier"/>
                <a:cs typeface="Courier"/>
              </a:rPr>
              <a:t> = &amp;</a:t>
            </a:r>
            <a:r>
              <a:rPr lang="en-US" dirty="0" err="1" smtClean="0">
                <a:latin typeface="Courier"/>
                <a:cs typeface="Courier"/>
              </a:rPr>
              <a:t>ivar</a:t>
            </a:r>
            <a:r>
              <a:rPr lang="en-US" dirty="0" smtClean="0">
                <a:latin typeface="Courier"/>
                <a:cs typeface="Courier"/>
              </a:rPr>
              <a:t>; //</a:t>
            </a:r>
            <a:r>
              <a:rPr lang="en-US" dirty="0" err="1" smtClean="0">
                <a:latin typeface="Courier"/>
                <a:cs typeface="Courier"/>
              </a:rPr>
              <a:t>iptr</a:t>
            </a:r>
            <a:r>
              <a:rPr lang="en-US" dirty="0" smtClean="0">
                <a:latin typeface="Courier"/>
                <a:cs typeface="Courier"/>
              </a:rPr>
              <a:t> points to </a:t>
            </a:r>
            <a:r>
              <a:rPr lang="en-US" dirty="0" err="1" smtClean="0">
                <a:latin typeface="Courier"/>
                <a:cs typeface="Courier"/>
              </a:rPr>
              <a:t>ivar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8257" y="2765029"/>
            <a:ext cx="846605" cy="6085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1651" y="2765029"/>
            <a:ext cx="978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ivar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5585" y="3373600"/>
            <a:ext cx="211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address: 65536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763702" y="2785131"/>
            <a:ext cx="998454" cy="6085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65536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17096" y="2785131"/>
            <a:ext cx="978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iptr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61030" y="3393702"/>
            <a:ext cx="211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address: 65520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39685" y="4249368"/>
            <a:ext cx="92862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‘&amp;’ is ‘address of variable’ operator. For example, </a:t>
            </a:r>
            <a:r>
              <a:rPr lang="en-US" dirty="0">
                <a:latin typeface="Courier"/>
                <a:cs typeface="Courier"/>
              </a:rPr>
              <a:t>&amp;</a:t>
            </a:r>
            <a:r>
              <a:rPr lang="en-US" dirty="0" err="1">
                <a:latin typeface="Courier"/>
                <a:cs typeface="Courier"/>
              </a:rPr>
              <a:t>ivar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/>
              <a:t>translates to: “address of variable </a:t>
            </a:r>
            <a:r>
              <a:rPr lang="en-US" dirty="0" err="1"/>
              <a:t>ivar</a:t>
            </a:r>
            <a:r>
              <a:rPr lang="en-US" dirty="0"/>
              <a:t>”.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46024" y="5395970"/>
            <a:ext cx="89089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‘*’ is ‘value at address </a:t>
            </a:r>
            <a:r>
              <a:rPr lang="en-US" dirty="0" smtClean="0"/>
              <a:t>stored in </a:t>
            </a:r>
            <a:r>
              <a:rPr lang="en-US" dirty="0"/>
              <a:t>pointer’ operator. For example, </a:t>
            </a:r>
            <a:r>
              <a:rPr lang="en-US" dirty="0">
                <a:latin typeface="Courier"/>
                <a:cs typeface="Courier"/>
              </a:rPr>
              <a:t>*</a:t>
            </a:r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/>
              <a:t>translates to: “value at address </a:t>
            </a:r>
            <a:r>
              <a:rPr lang="en-US" dirty="0" smtClean="0"/>
              <a:t>stored in </a:t>
            </a:r>
            <a:r>
              <a:rPr lang="en-US" dirty="0"/>
              <a:t>pointer </a:t>
            </a:r>
            <a:r>
              <a:rPr lang="en-US" dirty="0" err="1"/>
              <a:t>iptr</a:t>
            </a:r>
            <a:r>
              <a:rPr lang="en-US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767935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  <p:bldP spid="7" grpId="0" animBg="1"/>
      <p:bldP spid="8" grpId="0"/>
      <p:bldP spid="9" grpId="0"/>
      <p:bldP spid="10" grpId="0"/>
      <p:bldP spid="1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ctype</a:t>
            </a:r>
            <a:r>
              <a:rPr lang="en-US" dirty="0" smtClean="0"/>
              <a:t>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Useful for character manipulation</a:t>
            </a:r>
          </a:p>
          <a:p>
            <a:r>
              <a:rPr lang="en-US" sz="2400" dirty="0" smtClean="0">
                <a:latin typeface="Courier New"/>
                <a:cs typeface="Courier New"/>
              </a:rPr>
              <a:t>#include &lt;</a:t>
            </a:r>
            <a:r>
              <a:rPr lang="en-US" sz="2400" dirty="0" err="1" smtClean="0">
                <a:latin typeface="Courier New"/>
                <a:cs typeface="Courier New"/>
              </a:rPr>
              <a:t>ctype.h</a:t>
            </a:r>
            <a:r>
              <a:rPr lang="en-US" sz="24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2400" b="1" dirty="0" err="1" smtClean="0">
                <a:latin typeface="Courier New"/>
                <a:cs typeface="Courier New"/>
              </a:rPr>
              <a:t>toupper</a:t>
            </a:r>
            <a:r>
              <a:rPr lang="en-US" sz="2400" b="1" dirty="0" smtClean="0">
                <a:latin typeface="Courier New"/>
                <a:cs typeface="Courier New"/>
              </a:rPr>
              <a:t>(char)</a:t>
            </a:r>
            <a:r>
              <a:rPr lang="en-US" sz="2400" dirty="0" smtClean="0">
                <a:cs typeface="Courier New"/>
              </a:rPr>
              <a:t> / </a:t>
            </a:r>
            <a:r>
              <a:rPr lang="en-US" sz="2400" b="1" dirty="0" err="1" smtClean="0">
                <a:latin typeface="Courier New"/>
                <a:cs typeface="Courier New"/>
              </a:rPr>
              <a:t>tolower</a:t>
            </a:r>
            <a:r>
              <a:rPr lang="en-US" sz="2400" b="1" dirty="0" smtClean="0">
                <a:latin typeface="Courier New"/>
                <a:cs typeface="Courier New"/>
              </a:rPr>
              <a:t>(char)</a:t>
            </a:r>
            <a:r>
              <a:rPr lang="en-US" sz="2400" dirty="0" smtClean="0">
                <a:cs typeface="Courier New"/>
              </a:rPr>
              <a:t> – Converts character to uppercase or lowercase</a:t>
            </a:r>
          </a:p>
          <a:p>
            <a:pPr lvl="1"/>
            <a:r>
              <a:rPr lang="en-US" sz="2000" dirty="0" smtClean="0">
                <a:cs typeface="Courier New"/>
              </a:rPr>
              <a:t>Example: </a:t>
            </a:r>
            <a:br>
              <a:rPr lang="en-US" sz="2000" dirty="0" smtClean="0">
                <a:cs typeface="Courier New"/>
              </a:rPr>
            </a:br>
            <a:r>
              <a:rPr lang="en-US" sz="2000" dirty="0" smtClean="0">
                <a:cs typeface="Courier New"/>
              </a:rPr>
              <a:t/>
            </a:r>
            <a:br>
              <a:rPr lang="en-US" sz="2000" dirty="0" smtClean="0"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char c = </a:t>
            </a:r>
            <a:r>
              <a:rPr lang="en-US" sz="2000" dirty="0" err="1" smtClean="0">
                <a:latin typeface="Courier New"/>
                <a:cs typeface="Courier New"/>
              </a:rPr>
              <a:t>toupper</a:t>
            </a:r>
            <a:r>
              <a:rPr lang="en-US" sz="2000" dirty="0" smtClean="0">
                <a:latin typeface="Courier New"/>
                <a:cs typeface="Courier New"/>
              </a:rPr>
              <a:t>('a');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err="1" smtClean="0">
                <a:latin typeface="Courier New"/>
                <a:cs typeface="Courier New"/>
              </a:rPr>
              <a:t>printf</a:t>
            </a:r>
            <a:r>
              <a:rPr lang="en-US" sz="2000" dirty="0" smtClean="0">
                <a:latin typeface="Courier New"/>
                <a:cs typeface="Courier New"/>
              </a:rPr>
              <a:t>("%c", c);  // A</a:t>
            </a:r>
          </a:p>
        </p:txBody>
      </p:sp>
    </p:spTree>
    <p:extLst>
      <p:ext uri="{BB962C8B-B14F-4D97-AF65-F5344CB8AC3E}">
        <p14:creationId xmlns:p14="http://schemas.microsoft.com/office/powerpoint/2010/main" val="332155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ctype</a:t>
            </a:r>
            <a:r>
              <a:rPr lang="en-US" dirty="0" smtClean="0"/>
              <a:t>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Courier New"/>
                <a:cs typeface="Courier New"/>
              </a:rPr>
              <a:t>isalpha(char</a:t>
            </a:r>
            <a:r>
              <a:rPr lang="en-US" sz="2400" b="1" dirty="0" smtClean="0">
                <a:latin typeface="Courier New"/>
                <a:cs typeface="Courier New"/>
              </a:rPr>
              <a:t>)</a:t>
            </a:r>
            <a:r>
              <a:rPr lang="en-US" sz="2400" dirty="0" smtClean="0">
                <a:cs typeface="Courier New"/>
              </a:rPr>
              <a:t> –  Is the character a letter?</a:t>
            </a:r>
          </a:p>
          <a:p>
            <a:r>
              <a:rPr lang="en-US" sz="2400" b="1" dirty="0" err="1" smtClean="0">
                <a:latin typeface="Courier New"/>
                <a:cs typeface="Courier New"/>
              </a:rPr>
              <a:t>isdigit(char</a:t>
            </a:r>
            <a:r>
              <a:rPr lang="en-US" sz="2400" b="1" dirty="0" smtClean="0">
                <a:latin typeface="Courier New"/>
                <a:cs typeface="Courier New"/>
              </a:rPr>
              <a:t>)</a:t>
            </a:r>
            <a:r>
              <a:rPr lang="en-US" sz="2400" dirty="0" smtClean="0">
                <a:cs typeface="Courier New"/>
              </a:rPr>
              <a:t> –  Is the character a number 0-9?</a:t>
            </a:r>
          </a:p>
          <a:p>
            <a:r>
              <a:rPr lang="en-US" sz="2400" b="1" dirty="0" err="1" smtClean="0">
                <a:latin typeface="Courier New"/>
                <a:cs typeface="Courier New"/>
              </a:rPr>
              <a:t>isspace(char</a:t>
            </a:r>
            <a:r>
              <a:rPr lang="en-US" sz="2400" b="1" dirty="0" smtClean="0">
                <a:latin typeface="Courier New"/>
                <a:cs typeface="Courier New"/>
              </a:rPr>
              <a:t>)</a:t>
            </a:r>
            <a:r>
              <a:rPr lang="en-US" sz="2400" dirty="0" smtClean="0">
                <a:cs typeface="Courier New"/>
              </a:rPr>
              <a:t> –  Is the character whitespace? (space or newline character)</a:t>
            </a:r>
          </a:p>
          <a:p>
            <a:r>
              <a:rPr lang="en-US" sz="2400" b="1" dirty="0" err="1" smtClean="0">
                <a:latin typeface="Courier New"/>
                <a:cs typeface="Courier New"/>
              </a:rPr>
              <a:t>ispunct(char</a:t>
            </a:r>
            <a:r>
              <a:rPr lang="en-US" sz="2400" b="1" dirty="0" smtClean="0">
                <a:latin typeface="Courier New"/>
                <a:cs typeface="Courier New"/>
              </a:rPr>
              <a:t>)</a:t>
            </a:r>
            <a:r>
              <a:rPr lang="en-US" sz="2400" dirty="0" smtClean="0">
                <a:cs typeface="Courier New"/>
              </a:rPr>
              <a:t> –  Is the character punctuation? (technically, a visible character that is not whitespace, a letter, or a number)</a:t>
            </a:r>
          </a:p>
          <a:p>
            <a:r>
              <a:rPr lang="en-US" sz="2400" dirty="0" smtClean="0">
                <a:cs typeface="Courier New"/>
              </a:rPr>
              <a:t>… and several other variations</a:t>
            </a:r>
          </a:p>
          <a:p>
            <a:endParaRPr lang="en-US" sz="2400" dirty="0" smtClean="0">
              <a:cs typeface="Courier New"/>
            </a:endParaRPr>
          </a:p>
          <a:p>
            <a:endParaRPr lang="en-US" sz="2400" dirty="0" smtClean="0">
              <a:cs typeface="Courier New"/>
            </a:endParaRPr>
          </a:p>
          <a:p>
            <a:endParaRPr lang="en-US" sz="2400" dirty="0" smtClean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088268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98" y="527107"/>
            <a:ext cx="8658552" cy="967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the output of the C snippet below?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3951" y="2274838"/>
            <a:ext cx="793458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ourier New"/>
                <a:cs typeface="Courier New"/>
              </a:rPr>
              <a:t>main( )</a:t>
            </a:r>
          </a:p>
          <a:p>
            <a:r>
              <a:rPr lang="fr-FR" sz="3200" dirty="0">
                <a:latin typeface="Courier New"/>
                <a:cs typeface="Courier New"/>
              </a:rPr>
              <a:t>{</a:t>
            </a:r>
          </a:p>
          <a:p>
            <a:r>
              <a:rPr lang="fr-FR" sz="3200" dirty="0">
                <a:latin typeface="Courier New"/>
                <a:cs typeface="Courier New"/>
              </a:rPr>
              <a:t>char s[ ] = </a:t>
            </a:r>
            <a:r>
              <a:rPr lang="fr-FR" sz="3200" dirty="0" smtClean="0">
                <a:latin typeface="Courier New"/>
                <a:cs typeface="Courier New"/>
              </a:rPr>
              <a:t>"CPP </a:t>
            </a:r>
            <a:r>
              <a:rPr lang="fr-FR" sz="3200" dirty="0" err="1" smtClean="0">
                <a:latin typeface="Courier New"/>
                <a:cs typeface="Courier New"/>
              </a:rPr>
              <a:t>programmers</a:t>
            </a:r>
            <a:r>
              <a:rPr lang="fr-FR" sz="3200" dirty="0" smtClean="0">
                <a:latin typeface="Courier New"/>
                <a:cs typeface="Courier New"/>
              </a:rPr>
              <a:t>! You know C!" </a:t>
            </a:r>
            <a:r>
              <a:rPr lang="fr-FR" sz="3200" dirty="0">
                <a:latin typeface="Courier New"/>
                <a:cs typeface="Courier New"/>
              </a:rPr>
              <a:t>;</a:t>
            </a:r>
          </a:p>
          <a:p>
            <a:r>
              <a:rPr lang="ro-RO" sz="3200" dirty="0">
                <a:latin typeface="Courier New"/>
                <a:cs typeface="Courier New"/>
              </a:rPr>
              <a:t>printf ( "\n%s", &amp;s[2] ) ;</a:t>
            </a:r>
          </a:p>
          <a:p>
            <a:r>
              <a:rPr lang="ro-RO" sz="3200" dirty="0">
                <a:latin typeface="Courier New"/>
                <a:cs typeface="Courier New"/>
              </a:rPr>
              <a:t>printf ( "\n%s", s ) ;</a:t>
            </a:r>
          </a:p>
          <a:p>
            <a:r>
              <a:rPr lang="ro-RO" sz="3200" dirty="0" smtClean="0">
                <a:latin typeface="Courier New"/>
                <a:cs typeface="Courier New"/>
              </a:rPr>
              <a:t>printf </a:t>
            </a:r>
            <a:r>
              <a:rPr lang="ro-RO" sz="3200" dirty="0">
                <a:latin typeface="Courier New"/>
                <a:cs typeface="Courier New"/>
              </a:rPr>
              <a:t>( "\n%c", s[2] ) ;</a:t>
            </a:r>
          </a:p>
          <a:p>
            <a:r>
              <a:rPr lang="ro-RO" sz="3200" dirty="0">
                <a:latin typeface="Courier New"/>
                <a:cs typeface="Courier New"/>
              </a:rPr>
              <a:t>}</a:t>
            </a:r>
            <a:endParaRPr lang="en-US" sz="32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17905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Error?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7009" y="2413338"/>
            <a:ext cx="80366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ourier New"/>
                <a:cs typeface="Courier New"/>
              </a:rPr>
              <a:t>char *a = </a:t>
            </a:r>
            <a:r>
              <a:rPr lang="en-US" sz="2800" dirty="0" err="1">
                <a:latin typeface="Courier New"/>
                <a:cs typeface="Courier New"/>
              </a:rPr>
              <a:t>malloc</a:t>
            </a:r>
            <a:r>
              <a:rPr lang="en-US" sz="2800" dirty="0">
                <a:latin typeface="Courier New"/>
                <a:cs typeface="Courier New"/>
              </a:rPr>
              <a:t>(128*</a:t>
            </a:r>
            <a:r>
              <a:rPr lang="en-US" sz="2800" dirty="0" err="1">
                <a:latin typeface="Courier New"/>
                <a:cs typeface="Courier New"/>
              </a:rPr>
              <a:t>sizeof</a:t>
            </a:r>
            <a:r>
              <a:rPr lang="en-US" sz="2800" dirty="0">
                <a:latin typeface="Courier New"/>
                <a:cs typeface="Courier New"/>
              </a:rPr>
              <a:t>(char));</a:t>
            </a:r>
          </a:p>
          <a:p>
            <a:r>
              <a:rPr lang="en-US" sz="2800" dirty="0">
                <a:latin typeface="Courier New"/>
                <a:cs typeface="Courier New"/>
              </a:rPr>
              <a:t>char *b = </a:t>
            </a:r>
            <a:r>
              <a:rPr lang="en-US" sz="2800" dirty="0" err="1">
                <a:latin typeface="Courier New"/>
                <a:cs typeface="Courier New"/>
              </a:rPr>
              <a:t>malloc</a:t>
            </a:r>
            <a:r>
              <a:rPr lang="en-US" sz="2800" dirty="0">
                <a:latin typeface="Courier New"/>
                <a:cs typeface="Courier New"/>
              </a:rPr>
              <a:t>(128*</a:t>
            </a:r>
            <a:r>
              <a:rPr lang="en-US" sz="2800" dirty="0" err="1">
                <a:latin typeface="Courier New"/>
                <a:cs typeface="Courier New"/>
              </a:rPr>
              <a:t>sizeof</a:t>
            </a:r>
            <a:r>
              <a:rPr lang="en-US" sz="2800" dirty="0">
                <a:latin typeface="Courier New"/>
                <a:cs typeface="Courier New"/>
              </a:rPr>
              <a:t>(char));</a:t>
            </a:r>
          </a:p>
          <a:p>
            <a:r>
              <a:rPr lang="en-US" sz="2800" dirty="0">
                <a:latin typeface="Courier New"/>
                <a:cs typeface="Courier New"/>
              </a:rPr>
              <a:t>b = a;</a:t>
            </a:r>
          </a:p>
          <a:p>
            <a:r>
              <a:rPr lang="en-US" sz="2800" dirty="0">
                <a:latin typeface="Courier New"/>
                <a:cs typeface="Courier New"/>
              </a:rPr>
              <a:t>free(a);</a:t>
            </a:r>
          </a:p>
          <a:p>
            <a:r>
              <a:rPr lang="en-US" sz="2800" dirty="0">
                <a:latin typeface="Courier New"/>
                <a:cs typeface="Courier New"/>
              </a:rPr>
              <a:t>free(b)</a:t>
            </a:r>
            <a:r>
              <a:rPr lang="en-US" sz="2800" dirty="0" smtClean="0">
                <a:latin typeface="Courier New"/>
                <a:cs typeface="Courier New"/>
              </a:rPr>
              <a:t>;</a:t>
            </a:r>
            <a:endParaRPr lang="en-US" sz="2800" dirty="0">
              <a:latin typeface="Courier New"/>
              <a:cs typeface="Courier New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0935" y="5684240"/>
            <a:ext cx="83973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hlinkClick r:id="rId3"/>
              </a:rPr>
              <a:t>http://www.yolinux.com/TUTORIALS/C++</a:t>
            </a:r>
            <a:r>
              <a:rPr lang="en-US" sz="1600" dirty="0" smtClean="0">
                <a:hlinkClick r:id="rId3"/>
              </a:rPr>
              <a:t>MemoryCorruptionAndMemoryLeaks.html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0852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(Potential) Error?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7009" y="2413338"/>
            <a:ext cx="8036688" cy="3539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ourier New"/>
                <a:cs typeface="Courier New"/>
              </a:rPr>
              <a:t>char *a = </a:t>
            </a:r>
            <a:r>
              <a:rPr lang="en-US" sz="2800" dirty="0" err="1">
                <a:latin typeface="Courier New"/>
                <a:cs typeface="Courier New"/>
              </a:rPr>
              <a:t>malloc</a:t>
            </a:r>
            <a:r>
              <a:rPr lang="en-US" sz="2800" dirty="0">
                <a:latin typeface="Courier New"/>
                <a:cs typeface="Courier New"/>
              </a:rPr>
              <a:t>(128*</a:t>
            </a:r>
            <a:r>
              <a:rPr lang="en-US" sz="2800" dirty="0" err="1">
                <a:latin typeface="Courier New"/>
                <a:cs typeface="Courier New"/>
              </a:rPr>
              <a:t>sizeof</a:t>
            </a:r>
            <a:r>
              <a:rPr lang="en-US" sz="2800" dirty="0">
                <a:latin typeface="Courier New"/>
                <a:cs typeface="Courier New"/>
              </a:rPr>
              <a:t>(char))</a:t>
            </a:r>
            <a:r>
              <a:rPr lang="en-US" sz="2800" dirty="0" smtClean="0">
                <a:latin typeface="Courier New"/>
                <a:cs typeface="Courier New"/>
              </a:rPr>
              <a:t>;</a:t>
            </a:r>
          </a:p>
          <a:p>
            <a:endParaRPr lang="en-US" sz="2800" dirty="0" smtClean="0">
              <a:latin typeface="Courier New"/>
              <a:cs typeface="Courier New"/>
            </a:endParaRPr>
          </a:p>
          <a:p>
            <a:r>
              <a:rPr lang="en-US" sz="2800" dirty="0" err="1" smtClean="0">
                <a:latin typeface="Courier New"/>
                <a:cs typeface="Courier New"/>
              </a:rPr>
              <a:t>dataLen</a:t>
            </a:r>
            <a:r>
              <a:rPr lang="en-US" sz="2800" dirty="0" smtClean="0">
                <a:latin typeface="Courier New"/>
                <a:cs typeface="Courier New"/>
              </a:rPr>
              <a:t> = &lt;some value...&gt;</a:t>
            </a:r>
            <a:endParaRPr lang="en-US" sz="2800" dirty="0">
              <a:latin typeface="Courier New"/>
              <a:cs typeface="Courier New"/>
            </a:endParaRPr>
          </a:p>
          <a:p>
            <a:endParaRPr lang="en-US" sz="2800" dirty="0">
              <a:latin typeface="Courier New"/>
              <a:cs typeface="Courier New"/>
            </a:endParaRPr>
          </a:p>
          <a:p>
            <a:r>
              <a:rPr lang="en-US" sz="2800" dirty="0" smtClean="0">
                <a:latin typeface="Courier New"/>
                <a:cs typeface="Courier New"/>
              </a:rPr>
              <a:t>// Copy “</a:t>
            </a:r>
            <a:r>
              <a:rPr lang="en-US" sz="2800" dirty="0" err="1" smtClean="0">
                <a:latin typeface="Courier New"/>
                <a:cs typeface="Courier New"/>
              </a:rPr>
              <a:t>dataLen</a:t>
            </a:r>
            <a:r>
              <a:rPr lang="en-US" sz="2800" dirty="0" smtClean="0">
                <a:latin typeface="Courier New"/>
                <a:cs typeface="Courier New"/>
              </a:rPr>
              <a:t>” bytes</a:t>
            </a:r>
          </a:p>
          <a:p>
            <a:r>
              <a:rPr lang="en-US" sz="2800" dirty="0" smtClean="0">
                <a:latin typeface="Courier New"/>
                <a:cs typeface="Courier New"/>
              </a:rPr>
              <a:t>// starting at *data to *a</a:t>
            </a:r>
            <a:endParaRPr lang="en-US" sz="2800" dirty="0">
              <a:latin typeface="Courier New"/>
              <a:cs typeface="Courier New"/>
            </a:endParaRPr>
          </a:p>
          <a:p>
            <a:r>
              <a:rPr lang="en-US" sz="2800" dirty="0" err="1">
                <a:latin typeface="Courier New"/>
                <a:cs typeface="Courier New"/>
              </a:rPr>
              <a:t>memcpy</a:t>
            </a:r>
            <a:r>
              <a:rPr lang="en-US" sz="2800" dirty="0">
                <a:latin typeface="Courier New"/>
                <a:cs typeface="Courier New"/>
              </a:rPr>
              <a:t>(a, data, </a:t>
            </a:r>
            <a:r>
              <a:rPr lang="en-US" sz="2800" dirty="0" err="1">
                <a:latin typeface="Courier New"/>
                <a:cs typeface="Courier New"/>
              </a:rPr>
              <a:t>dataLen</a:t>
            </a:r>
            <a:r>
              <a:rPr lang="en-US" sz="2800" dirty="0" smtClean="0">
                <a:latin typeface="Courier New"/>
                <a:cs typeface="Courier New"/>
              </a:rPr>
              <a:t>);</a:t>
            </a:r>
            <a:endParaRPr lang="en-US" sz="2800" dirty="0">
              <a:latin typeface="Courier New"/>
              <a:cs typeface="Courier New"/>
            </a:endParaRPr>
          </a:p>
          <a:p>
            <a:endParaRPr lang="en-US" sz="2800" dirty="0">
              <a:latin typeface="Courier New"/>
              <a:cs typeface="Courier New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0935" y="6036416"/>
            <a:ext cx="83973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hlinkClick r:id="rId3"/>
              </a:rPr>
              <a:t>http://www.yolinux.com/TUTORIALS/C++</a:t>
            </a:r>
            <a:r>
              <a:rPr lang="en-US" sz="1600" dirty="0" smtClean="0">
                <a:hlinkClick r:id="rId3"/>
              </a:rPr>
              <a:t>MemoryCorruptionAndMemoryLeaks.html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48273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I/O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 us go over an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350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1" cy="6370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/>
                <a:cs typeface="Courier New"/>
              </a:rPr>
              <a:t>#include&lt;</a:t>
            </a:r>
            <a:r>
              <a:rPr lang="en-US" dirty="0" err="1">
                <a:latin typeface="Courier New"/>
                <a:cs typeface="Courier New"/>
              </a:rPr>
              <a:t>stdio.h</a:t>
            </a:r>
            <a:r>
              <a:rPr lang="en-US" dirty="0">
                <a:latin typeface="Courier New"/>
                <a:cs typeface="Courier New"/>
              </a:rPr>
              <a:t>&gt;</a:t>
            </a: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main()</a:t>
            </a:r>
          </a:p>
          <a:p>
            <a:r>
              <a:rPr lang="en-US" dirty="0">
                <a:latin typeface="Courier New"/>
                <a:cs typeface="Courier New"/>
              </a:rPr>
              <a:t>	{</a:t>
            </a:r>
          </a:p>
          <a:p>
            <a:r>
              <a:rPr lang="en-US" dirty="0">
                <a:latin typeface="Courier New"/>
                <a:cs typeface="Courier New"/>
              </a:rPr>
              <a:t>    		FILE *</a:t>
            </a:r>
            <a:r>
              <a:rPr lang="en-US" dirty="0" err="1">
                <a:latin typeface="Courier New"/>
                <a:cs typeface="Courier New"/>
              </a:rPr>
              <a:t>ptr_file</a:t>
            </a:r>
            <a:r>
              <a:rPr lang="en-US" dirty="0">
                <a:latin typeface="Courier New"/>
                <a:cs typeface="Courier New"/>
              </a:rPr>
              <a:t>;</a:t>
            </a:r>
          </a:p>
          <a:p>
            <a:r>
              <a:rPr lang="en-US" dirty="0">
                <a:latin typeface="Courier New"/>
                <a:cs typeface="Courier New"/>
              </a:rPr>
              <a:t>    		char </a:t>
            </a:r>
            <a:r>
              <a:rPr lang="en-US" dirty="0" err="1">
                <a:latin typeface="Courier New"/>
                <a:cs typeface="Courier New"/>
              </a:rPr>
              <a:t>buf</a:t>
            </a:r>
            <a:r>
              <a:rPr lang="en-US" dirty="0">
                <a:latin typeface="Courier New"/>
                <a:cs typeface="Courier New"/>
              </a:rPr>
              <a:t>[1000];</a:t>
            </a: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    		</a:t>
            </a:r>
            <a:r>
              <a:rPr lang="en-US" dirty="0" err="1">
                <a:latin typeface="Courier New"/>
                <a:cs typeface="Courier New"/>
              </a:rPr>
              <a:t>ptr_file</a:t>
            </a:r>
            <a:r>
              <a:rPr lang="en-US" dirty="0">
                <a:latin typeface="Courier New"/>
                <a:cs typeface="Courier New"/>
              </a:rPr>
              <a:t> =</a:t>
            </a:r>
            <a:r>
              <a:rPr lang="en-US" dirty="0" err="1">
                <a:latin typeface="Courier New"/>
                <a:cs typeface="Courier New"/>
              </a:rPr>
              <a:t>fopen</a:t>
            </a:r>
            <a:r>
              <a:rPr lang="en-US" dirty="0">
                <a:latin typeface="Courier New"/>
                <a:cs typeface="Courier New"/>
              </a:rPr>
              <a:t>("</a:t>
            </a:r>
            <a:r>
              <a:rPr lang="en-US" dirty="0" err="1">
                <a:latin typeface="Courier New"/>
                <a:cs typeface="Courier New"/>
              </a:rPr>
              <a:t>input.txt","r</a:t>
            </a:r>
            <a:r>
              <a:rPr lang="en-US" dirty="0">
                <a:latin typeface="Courier New"/>
                <a:cs typeface="Courier New"/>
              </a:rPr>
              <a:t>");</a:t>
            </a:r>
          </a:p>
          <a:p>
            <a:r>
              <a:rPr lang="en-US" dirty="0">
                <a:latin typeface="Courier New"/>
                <a:cs typeface="Courier New"/>
              </a:rPr>
              <a:t>    		if (!</a:t>
            </a:r>
            <a:r>
              <a:rPr lang="en-US" dirty="0" err="1">
                <a:latin typeface="Courier New"/>
                <a:cs typeface="Courier New"/>
              </a:rPr>
              <a:t>ptr_file</a:t>
            </a:r>
            <a:r>
              <a:rPr lang="en-US" dirty="0">
                <a:latin typeface="Courier New"/>
                <a:cs typeface="Courier New"/>
              </a:rPr>
              <a:t>)</a:t>
            </a:r>
          </a:p>
          <a:p>
            <a:r>
              <a:rPr lang="en-US" dirty="0">
                <a:latin typeface="Courier New"/>
                <a:cs typeface="Courier New"/>
              </a:rPr>
              <a:t>        		return 1;</a:t>
            </a: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    		while (</a:t>
            </a:r>
            <a:r>
              <a:rPr lang="en-US" dirty="0" err="1">
                <a:latin typeface="Courier New"/>
                <a:cs typeface="Courier New"/>
              </a:rPr>
              <a:t>fgets</a:t>
            </a:r>
            <a:r>
              <a:rPr lang="en-US" dirty="0">
                <a:latin typeface="Courier New"/>
                <a:cs typeface="Courier New"/>
              </a:rPr>
              <a:t>(buf,1000, </a:t>
            </a:r>
            <a:r>
              <a:rPr lang="en-US" dirty="0" err="1">
                <a:latin typeface="Courier New"/>
                <a:cs typeface="Courier New"/>
              </a:rPr>
              <a:t>ptr_file</a:t>
            </a:r>
            <a:r>
              <a:rPr lang="en-US" dirty="0">
                <a:latin typeface="Courier New"/>
                <a:cs typeface="Courier New"/>
              </a:rPr>
              <a:t>)!=NULL)</a:t>
            </a:r>
          </a:p>
          <a:p>
            <a:r>
              <a:rPr lang="en-US" dirty="0">
                <a:latin typeface="Courier New"/>
                <a:cs typeface="Courier New"/>
              </a:rPr>
              <a:t>        		</a:t>
            </a:r>
            <a:r>
              <a:rPr lang="en-US" dirty="0" err="1">
                <a:latin typeface="Courier New"/>
                <a:cs typeface="Courier New"/>
              </a:rPr>
              <a:t>printf</a:t>
            </a:r>
            <a:r>
              <a:rPr lang="en-US" dirty="0">
                <a:latin typeface="Courier New"/>
                <a:cs typeface="Courier New"/>
              </a:rPr>
              <a:t>("%s",</a:t>
            </a:r>
            <a:r>
              <a:rPr lang="en-US" dirty="0" err="1">
                <a:latin typeface="Courier New"/>
                <a:cs typeface="Courier New"/>
              </a:rPr>
              <a:t>buf</a:t>
            </a:r>
            <a:r>
              <a:rPr lang="en-US" dirty="0">
                <a:latin typeface="Courier New"/>
                <a:cs typeface="Courier New"/>
              </a:rPr>
              <a:t>);</a:t>
            </a: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dirty="0" err="1">
                <a:latin typeface="Courier New"/>
                <a:cs typeface="Courier New"/>
              </a:rPr>
              <a:t>fclose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ptr_file</a:t>
            </a:r>
            <a:r>
              <a:rPr lang="en-US" dirty="0">
                <a:latin typeface="Courier New"/>
                <a:cs typeface="Courier New"/>
              </a:rPr>
              <a:t>);</a:t>
            </a:r>
          </a:p>
          <a:p>
            <a:r>
              <a:rPr lang="en-US" dirty="0">
                <a:latin typeface="Courier New"/>
                <a:cs typeface="Courier New"/>
              </a:rPr>
              <a:t>    		return 0;</a:t>
            </a:r>
          </a:p>
          <a:p>
            <a:r>
              <a:rPr lang="en-US" dirty="0">
                <a:latin typeface="Courier New"/>
                <a:cs typeface="Courier New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1601015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I/O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802" y="1391207"/>
            <a:ext cx="7946725" cy="442405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/>
          </a:p>
          <a:p>
            <a:pPr>
              <a:buFont typeface="Courier New"/>
              <a:buChar char="o"/>
            </a:pPr>
            <a:r>
              <a:rPr lang="en-US" sz="2400" dirty="0"/>
              <a:t>    </a:t>
            </a:r>
            <a:r>
              <a:rPr lang="en-US" sz="2400" dirty="0" err="1"/>
              <a:t>fopen</a:t>
            </a:r>
            <a:r>
              <a:rPr lang="en-US" sz="2400" dirty="0"/>
              <a:t> – opens a text file.</a:t>
            </a:r>
          </a:p>
          <a:p>
            <a:pPr>
              <a:buFont typeface="Courier New"/>
              <a:buChar char="o"/>
            </a:pPr>
            <a:r>
              <a:rPr lang="en-US" sz="2400" dirty="0"/>
              <a:t>    </a:t>
            </a:r>
            <a:r>
              <a:rPr lang="en-US" sz="2400" dirty="0" err="1"/>
              <a:t>fclose</a:t>
            </a:r>
            <a:r>
              <a:rPr lang="en-US" sz="2400" dirty="0"/>
              <a:t> – closes a text file</a:t>
            </a:r>
            <a:r>
              <a:rPr lang="en-US" sz="2400" dirty="0" smtClean="0"/>
              <a:t>.</a:t>
            </a:r>
          </a:p>
          <a:p>
            <a:pPr>
              <a:buFont typeface="Courier New"/>
              <a:buChar char="o"/>
            </a:pPr>
            <a:r>
              <a:rPr lang="en-US" sz="2400" dirty="0"/>
              <a:t> </a:t>
            </a:r>
            <a:r>
              <a:rPr lang="en-US" sz="2400" b="1" dirty="0" err="1" smtClean="0"/>
              <a:t>fscanf</a:t>
            </a:r>
            <a:r>
              <a:rPr lang="en-US" sz="2400" b="1" dirty="0" smtClean="0"/>
              <a:t> </a:t>
            </a:r>
            <a:r>
              <a:rPr lang="en-US" sz="2400" dirty="0" smtClean="0"/>
              <a:t> -- Google it!</a:t>
            </a:r>
            <a:endParaRPr lang="en-US" sz="2400" dirty="0"/>
          </a:p>
          <a:p>
            <a:pPr>
              <a:buFont typeface="Courier New"/>
              <a:buChar char="o"/>
            </a:pPr>
            <a:r>
              <a:rPr lang="en-US" sz="2400" dirty="0"/>
              <a:t>    </a:t>
            </a:r>
            <a:r>
              <a:rPr lang="en-US" sz="2400" dirty="0" err="1"/>
              <a:t>feof</a:t>
            </a:r>
            <a:r>
              <a:rPr lang="en-US" sz="2400" dirty="0"/>
              <a:t> – </a:t>
            </a:r>
            <a:r>
              <a:rPr lang="en-US" sz="2400" dirty="0" smtClean="0"/>
              <a:t> Google it!</a:t>
            </a:r>
            <a:endParaRPr lang="en-US" sz="2400" dirty="0"/>
          </a:p>
          <a:p>
            <a:pPr>
              <a:buFont typeface="Courier New"/>
              <a:buChar char="o"/>
            </a:pPr>
            <a:r>
              <a:rPr lang="en-US" sz="2400" dirty="0" smtClean="0"/>
              <a:t>    </a:t>
            </a:r>
            <a:r>
              <a:rPr lang="en-US" sz="2400" dirty="0" err="1" smtClean="0"/>
              <a:t>fgets</a:t>
            </a:r>
            <a:r>
              <a:rPr lang="en-US" sz="2400" dirty="0" smtClean="0"/>
              <a:t> </a:t>
            </a:r>
            <a:r>
              <a:rPr lang="en-US" sz="2400" dirty="0"/>
              <a:t>– reads a string from a file.</a:t>
            </a:r>
          </a:p>
          <a:p>
            <a:pPr>
              <a:buFont typeface="Courier New"/>
              <a:buChar char="o"/>
            </a:pPr>
            <a:r>
              <a:rPr lang="en-US" sz="2400" dirty="0"/>
              <a:t>    </a:t>
            </a:r>
            <a:r>
              <a:rPr lang="en-US" sz="2400" dirty="0" err="1" smtClean="0"/>
              <a:t>fwrite</a:t>
            </a:r>
            <a:r>
              <a:rPr lang="en-US" sz="2400" dirty="0" smtClean="0"/>
              <a:t> – Google it!</a:t>
            </a:r>
          </a:p>
          <a:p>
            <a:pPr>
              <a:buFont typeface="Courier New"/>
              <a:buChar char="o"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fgetc</a:t>
            </a:r>
            <a:r>
              <a:rPr lang="en-US" sz="2400" b="1" dirty="0" smtClean="0"/>
              <a:t> </a:t>
            </a:r>
            <a:r>
              <a:rPr lang="en-US" sz="2400" dirty="0"/>
              <a:t>– reads a character from a file.</a:t>
            </a:r>
          </a:p>
          <a:p>
            <a:pPr>
              <a:buFont typeface="Courier New"/>
              <a:buChar char="o"/>
            </a:pPr>
            <a:r>
              <a:rPr lang="en-US" sz="2400" dirty="0"/>
              <a:t>    </a:t>
            </a:r>
            <a:r>
              <a:rPr lang="en-US" sz="2400" dirty="0" err="1"/>
              <a:t>fputc</a:t>
            </a:r>
            <a:r>
              <a:rPr lang="en-US" sz="2400" dirty="0"/>
              <a:t> – prints a character to a file.</a:t>
            </a:r>
          </a:p>
          <a:p>
            <a:pPr>
              <a:buFont typeface="Courier New"/>
              <a:buChar char="o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4791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are ready for Lab 4!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Begin working!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665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6815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282" y="912857"/>
            <a:ext cx="88496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Example pointer declaration:</a:t>
            </a: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*</a:t>
            </a:r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>
                <a:latin typeface="Courier"/>
                <a:cs typeface="Courier"/>
              </a:rPr>
              <a:t>; //an integer pointer that will point to an </a:t>
            </a:r>
            <a:r>
              <a:rPr lang="en-US" dirty="0" smtClean="0">
                <a:latin typeface="Courier"/>
                <a:cs typeface="Courier"/>
              </a:rPr>
              <a:t>integer</a:t>
            </a: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**</a:t>
            </a:r>
            <a:r>
              <a:rPr lang="en-US" dirty="0" err="1">
                <a:latin typeface="Courier"/>
                <a:cs typeface="Courier"/>
              </a:rPr>
              <a:t>dptr</a:t>
            </a:r>
            <a:r>
              <a:rPr lang="en-US" dirty="0">
                <a:latin typeface="Courier"/>
                <a:cs typeface="Courier"/>
              </a:rPr>
              <a:t>; //A double pointer that will point to an integer </a:t>
            </a:r>
            <a:r>
              <a:rPr lang="en-US" dirty="0" smtClean="0">
                <a:latin typeface="Courier"/>
                <a:cs typeface="Courier"/>
              </a:rPr>
              <a:t>pointer</a:t>
            </a:r>
          </a:p>
          <a:p>
            <a:endParaRPr lang="en-US" dirty="0">
              <a:latin typeface="Courier"/>
              <a:cs typeface="Courier"/>
            </a:endParaRP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***</a:t>
            </a:r>
            <a:r>
              <a:rPr lang="en-US" dirty="0" err="1">
                <a:latin typeface="Courier"/>
                <a:cs typeface="Courier"/>
              </a:rPr>
              <a:t>tptr</a:t>
            </a:r>
            <a:r>
              <a:rPr lang="en-US" dirty="0">
                <a:latin typeface="Courier"/>
                <a:cs typeface="Courier"/>
              </a:rPr>
              <a:t>; //A triple pointer pointing to a double pointer</a:t>
            </a:r>
            <a:r>
              <a:rPr lang="en-US" dirty="0" smtClean="0">
                <a:latin typeface="Courier"/>
                <a:cs typeface="Courier"/>
              </a:rPr>
              <a:t>.</a:t>
            </a:r>
          </a:p>
          <a:p>
            <a:endParaRPr lang="en-US" dirty="0">
              <a:latin typeface="Courier"/>
              <a:cs typeface="Courier"/>
            </a:endParaRP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****</a:t>
            </a:r>
            <a:r>
              <a:rPr lang="en-US" dirty="0" err="1">
                <a:latin typeface="Courier"/>
                <a:cs typeface="Courier"/>
              </a:rPr>
              <a:t>quadptr</a:t>
            </a:r>
            <a:r>
              <a:rPr lang="en-US" dirty="0">
                <a:latin typeface="Courier"/>
                <a:cs typeface="Courier"/>
              </a:rPr>
              <a:t> //</a:t>
            </a:r>
            <a:r>
              <a:rPr lang="en-US" dirty="0"/>
              <a:t>___________________________________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8090" y="119068"/>
            <a:ext cx="4867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can have a ‘multiple’ pointer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943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3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803406"/>
              </p:ext>
            </p:extLst>
          </p:nvPr>
        </p:nvGraphicFramePr>
        <p:xfrm>
          <a:off x="198021" y="2400914"/>
          <a:ext cx="10914390" cy="4434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Document" r:id="rId3" imgW="5626100" imgH="2286000" progId="Word.Document.12">
                  <p:embed/>
                </p:oleObj>
              </mc:Choice>
              <mc:Fallback>
                <p:oleObj name="Document" r:id="rId3" imgW="5626100" imgH="22860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021" y="2400914"/>
                        <a:ext cx="10914390" cy="44347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3724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4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52175"/>
              </p:ext>
            </p:extLst>
          </p:nvPr>
        </p:nvGraphicFramePr>
        <p:xfrm>
          <a:off x="85345" y="1692001"/>
          <a:ext cx="9058655" cy="4784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Document" r:id="rId3" imgW="5626100" imgH="2971800" progId="Word.Document.12">
                  <p:embed/>
                </p:oleObj>
              </mc:Choice>
              <mc:Fallback>
                <p:oleObj name="Document" r:id="rId3" imgW="5626100" imgH="2971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345" y="1692001"/>
                        <a:ext cx="9058655" cy="47849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5636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Arithmetic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42357" y="1862509"/>
            <a:ext cx="82411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Only addition and subtraction are allowed with pointers.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36531" y="2644170"/>
            <a:ext cx="82147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All pointers </a:t>
            </a:r>
            <a:r>
              <a:rPr lang="en-US" dirty="0"/>
              <a:t>increase and decrease by the length of the data-type they point to.</a:t>
            </a:r>
          </a:p>
        </p:txBody>
      </p:sp>
      <p:sp>
        <p:nvSpPr>
          <p:cNvPr id="5" name="Rectangle 4"/>
          <p:cNvSpPr/>
          <p:nvPr/>
        </p:nvSpPr>
        <p:spPr>
          <a:xfrm>
            <a:off x="224880" y="3756025"/>
            <a:ext cx="8426369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Example: If an integer pointer, </a:t>
            </a:r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/>
              <a:t> holds address 32, then after the expression </a:t>
            </a:r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>
                <a:latin typeface="Courier"/>
                <a:cs typeface="Courier"/>
              </a:rPr>
              <a:t>++</a:t>
            </a:r>
            <a:r>
              <a:rPr lang="en-US" dirty="0"/>
              <a:t>,</a:t>
            </a:r>
          </a:p>
          <a:p>
            <a:r>
              <a:rPr lang="en-US" dirty="0" err="1">
                <a:latin typeface="Courier"/>
                <a:cs typeface="Courier"/>
              </a:rPr>
              <a:t>iptr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/>
              <a:t>will hold 36 (assuming integer is 4 bytes).</a:t>
            </a:r>
          </a:p>
        </p:txBody>
      </p:sp>
    </p:spTree>
    <p:extLst>
      <p:ext uri="{BB962C8B-B14F-4D97-AF65-F5344CB8AC3E}">
        <p14:creationId xmlns:p14="http://schemas.microsoft.com/office/powerpoint/2010/main" val="643604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methods of traversing 1-D array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493106"/>
            <a:ext cx="482872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urier New"/>
                <a:cs typeface="Courier New"/>
              </a:rPr>
              <a:t>for (</a:t>
            </a:r>
            <a:r>
              <a:rPr lang="en-US" sz="2200" dirty="0" err="1" smtClean="0">
                <a:latin typeface="Courier New"/>
                <a:cs typeface="Courier New"/>
              </a:rPr>
              <a:t>i</a:t>
            </a:r>
            <a:r>
              <a:rPr lang="en-US" sz="2200" dirty="0" smtClean="0">
                <a:latin typeface="Courier New"/>
                <a:cs typeface="Courier New"/>
              </a:rPr>
              <a:t>=0;i&lt;</a:t>
            </a:r>
            <a:r>
              <a:rPr lang="en-US" sz="2200" dirty="0" err="1" smtClean="0">
                <a:latin typeface="Courier New"/>
                <a:cs typeface="Courier New"/>
              </a:rPr>
              <a:t>arraysize;i</a:t>
            </a:r>
            <a:r>
              <a:rPr lang="en-US" sz="2200" dirty="0" smtClean="0">
                <a:latin typeface="Courier New"/>
                <a:cs typeface="Courier New"/>
              </a:rPr>
              <a:t>++)</a:t>
            </a:r>
          </a:p>
          <a:p>
            <a:r>
              <a:rPr lang="en-US" sz="2200" dirty="0">
                <a:latin typeface="Courier New"/>
                <a:cs typeface="Courier New"/>
              </a:rPr>
              <a:t>  </a:t>
            </a:r>
            <a:r>
              <a:rPr lang="en-US" sz="2200" dirty="0" smtClean="0">
                <a:latin typeface="Courier New"/>
                <a:cs typeface="Courier New"/>
              </a:rPr>
              <a:t>*(</a:t>
            </a:r>
            <a:r>
              <a:rPr lang="en-US" sz="2200" dirty="0" err="1" smtClean="0">
                <a:latin typeface="Courier New"/>
                <a:cs typeface="Courier New"/>
              </a:rPr>
              <a:t>array+i</a:t>
            </a:r>
            <a:r>
              <a:rPr lang="en-US" sz="2200" dirty="0" smtClean="0">
                <a:latin typeface="Courier New"/>
                <a:cs typeface="Courier New"/>
              </a:rPr>
              <a:t>)=*(</a:t>
            </a:r>
            <a:r>
              <a:rPr lang="en-US" sz="2200" dirty="0" err="1" smtClean="0">
                <a:latin typeface="Courier New"/>
                <a:cs typeface="Courier New"/>
              </a:rPr>
              <a:t>array+i</a:t>
            </a:r>
            <a:r>
              <a:rPr lang="en-US" sz="2200" dirty="0" smtClean="0">
                <a:latin typeface="Courier New"/>
                <a:cs typeface="Courier New"/>
              </a:rPr>
              <a:t>)+1;</a:t>
            </a:r>
          </a:p>
          <a:p>
            <a:endParaRPr lang="en-US" sz="2200" dirty="0">
              <a:latin typeface="Courier New"/>
              <a:cs typeface="Courier New"/>
            </a:endParaRPr>
          </a:p>
          <a:p>
            <a:r>
              <a:rPr lang="en-US" sz="2200" dirty="0" smtClean="0">
                <a:latin typeface="Courier New"/>
                <a:cs typeface="Courier New"/>
              </a:rPr>
              <a:t>//iterates through the array and increments contents by 1</a:t>
            </a:r>
            <a:endParaRPr lang="en-US" sz="220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62198" y="2504387"/>
            <a:ext cx="482872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urier New"/>
                <a:cs typeface="Courier New"/>
              </a:rPr>
              <a:t>for (</a:t>
            </a:r>
            <a:r>
              <a:rPr lang="en-US" sz="2200" dirty="0" err="1" smtClean="0">
                <a:latin typeface="Courier New"/>
                <a:cs typeface="Courier New"/>
              </a:rPr>
              <a:t>i</a:t>
            </a:r>
            <a:r>
              <a:rPr lang="en-US" sz="2200" dirty="0" smtClean="0">
                <a:latin typeface="Courier New"/>
                <a:cs typeface="Courier New"/>
              </a:rPr>
              <a:t>=0;i&lt;</a:t>
            </a:r>
            <a:r>
              <a:rPr lang="en-US" sz="2200" dirty="0" err="1" smtClean="0">
                <a:latin typeface="Courier New"/>
                <a:cs typeface="Courier New"/>
              </a:rPr>
              <a:t>arraysize;i</a:t>
            </a:r>
            <a:r>
              <a:rPr lang="en-US" sz="2200" dirty="0" smtClean="0">
                <a:latin typeface="Courier New"/>
                <a:cs typeface="Courier New"/>
              </a:rPr>
              <a:t>++)</a:t>
            </a:r>
          </a:p>
          <a:p>
            <a:r>
              <a:rPr lang="en-US" sz="2200" dirty="0">
                <a:latin typeface="Courier New"/>
                <a:cs typeface="Courier New"/>
              </a:rPr>
              <a:t>  </a:t>
            </a:r>
            <a:r>
              <a:rPr lang="en-US" sz="2200" dirty="0" smtClean="0">
                <a:latin typeface="Courier New"/>
                <a:cs typeface="Courier New"/>
              </a:rPr>
              <a:t>array[</a:t>
            </a:r>
            <a:r>
              <a:rPr lang="en-US" sz="2200" dirty="0" err="1" smtClean="0">
                <a:latin typeface="Courier New"/>
                <a:cs typeface="Courier New"/>
              </a:rPr>
              <a:t>i</a:t>
            </a:r>
            <a:r>
              <a:rPr lang="en-US" sz="2200" dirty="0" smtClean="0">
                <a:latin typeface="Courier New"/>
                <a:cs typeface="Courier New"/>
              </a:rPr>
              <a:t>]=array[</a:t>
            </a:r>
            <a:r>
              <a:rPr lang="en-US" sz="2200" dirty="0" err="1" smtClean="0">
                <a:latin typeface="Courier New"/>
                <a:cs typeface="Courier New"/>
              </a:rPr>
              <a:t>i</a:t>
            </a:r>
            <a:r>
              <a:rPr lang="en-US" sz="2200" dirty="0" smtClean="0">
                <a:latin typeface="Courier New"/>
                <a:cs typeface="Courier New"/>
              </a:rPr>
              <a:t>]+1;</a:t>
            </a:r>
          </a:p>
          <a:p>
            <a:endParaRPr lang="en-US" sz="2200" dirty="0">
              <a:latin typeface="Courier New"/>
              <a:cs typeface="Courier New"/>
            </a:endParaRPr>
          </a:p>
          <a:p>
            <a:r>
              <a:rPr lang="en-US" sz="2200" dirty="0" smtClean="0">
                <a:latin typeface="Courier New"/>
                <a:cs typeface="Courier New"/>
              </a:rPr>
              <a:t>//iterates through the array and increments contents by 1</a:t>
            </a:r>
            <a:endParaRPr lang="en-US" sz="2200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2198" y="1991348"/>
            <a:ext cx="3950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Pointer Method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28722" y="2031441"/>
            <a:ext cx="3950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Subscript Method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26598" y="4914759"/>
            <a:ext cx="2806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intuitive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447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25641</TotalTime>
  <Words>2562</Words>
  <Application>Microsoft Macintosh PowerPoint</Application>
  <PresentationFormat>On-screen Show (4:3)</PresentationFormat>
  <Paragraphs>449</Paragraphs>
  <Slides>49</Slides>
  <Notes>6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1" baseType="lpstr">
      <vt:lpstr>Retrospect</vt:lpstr>
      <vt:lpstr>Document</vt:lpstr>
      <vt:lpstr>Computer Systems and Networks</vt:lpstr>
      <vt:lpstr>Please read Lab 4 Description</vt:lpstr>
      <vt:lpstr>Today’s Class</vt:lpstr>
      <vt:lpstr>PowerPoint Presentation</vt:lpstr>
      <vt:lpstr>PowerPoint Presentation</vt:lpstr>
      <vt:lpstr>Problem 3</vt:lpstr>
      <vt:lpstr>Problem 4</vt:lpstr>
      <vt:lpstr>Pointer Arithmetic</vt:lpstr>
      <vt:lpstr>Two methods of traversing 1-D array</vt:lpstr>
      <vt:lpstr>Pointers and Functions: Call by value vs. Call by reference</vt:lpstr>
      <vt:lpstr>Example: Modify array values using function call</vt:lpstr>
      <vt:lpstr>Malloc – 1D</vt:lpstr>
      <vt:lpstr>Malloc – 2D Allocate 4x5 integers (important for lab 4)?</vt:lpstr>
      <vt:lpstr>Malloc – 3D</vt:lpstr>
      <vt:lpstr>Calloc()</vt:lpstr>
      <vt:lpstr>Realloc()</vt:lpstr>
      <vt:lpstr>#include &lt;stdlib.h&gt;</vt:lpstr>
      <vt:lpstr>C Structures</vt:lpstr>
      <vt:lpstr>Problem 2 (Important for Lab 4)</vt:lpstr>
      <vt:lpstr>Traversing 2D array</vt:lpstr>
      <vt:lpstr>Problem 3 (Useful for Lab 4)</vt:lpstr>
      <vt:lpstr>free() to free the Allocated space</vt:lpstr>
      <vt:lpstr>C program memory management</vt:lpstr>
      <vt:lpstr>Memory Management</vt:lpstr>
      <vt:lpstr>Memory Management</vt:lpstr>
      <vt:lpstr>Memory Management</vt:lpstr>
      <vt:lpstr>Memory Management</vt:lpstr>
      <vt:lpstr>Memory Management</vt:lpstr>
      <vt:lpstr>Memory Management</vt:lpstr>
      <vt:lpstr>Memory Management</vt:lpstr>
      <vt:lpstr>Problem 4 – Free a 2D array (Useful for Lab 4)</vt:lpstr>
      <vt:lpstr>String Operations</vt:lpstr>
      <vt:lpstr>C Strings</vt:lpstr>
      <vt:lpstr>Arrays of Characters </vt:lpstr>
      <vt:lpstr>Arrays of Characters </vt:lpstr>
      <vt:lpstr>Helpful Library for Character Arrays </vt:lpstr>
      <vt:lpstr>String Copy</vt:lpstr>
      <vt:lpstr>String Concatenation</vt:lpstr>
      <vt:lpstr>In-Class Participation: String Reversal (Useful for Lab 4)</vt:lpstr>
      <vt:lpstr>ctype Library</vt:lpstr>
      <vt:lpstr>ctype Library</vt:lpstr>
      <vt:lpstr>What is the output of the C snippet below?</vt:lpstr>
      <vt:lpstr>What’s the Error?</vt:lpstr>
      <vt:lpstr>What’s the (Potential) Error?</vt:lpstr>
      <vt:lpstr>File I/O</vt:lpstr>
      <vt:lpstr>PowerPoint Presentation</vt:lpstr>
      <vt:lpstr>File I/O Functions</vt:lpstr>
      <vt:lpstr>You are ready for Lab 4!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HPC with GPUs ECE 893</dc:title>
  <dc:creator>Melissa C. Smith</dc:creator>
  <cp:lastModifiedBy>Vivek Pallipuram</cp:lastModifiedBy>
  <cp:revision>475</cp:revision>
  <cp:lastPrinted>2017-09-04T23:13:40Z</cp:lastPrinted>
  <dcterms:created xsi:type="dcterms:W3CDTF">2012-12-23T16:56:36Z</dcterms:created>
  <dcterms:modified xsi:type="dcterms:W3CDTF">2019-09-17T16:25:06Z</dcterms:modified>
</cp:coreProperties>
</file>